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6.xml" ContentType="application/vnd.openxmlformats-officedocument.presentationml.notesSlide+xml"/>
  <Override PartName="/ppt/charts/chartEx1.xml" ContentType="application/vnd.ms-office.chartex+xml"/>
  <Override PartName="/ppt/charts/style33.xml" ContentType="application/vnd.ms-office.chartstyle+xml"/>
  <Override PartName="/ppt/charts/colors33.xml" ContentType="application/vnd.ms-office.chartcolorstyle+xml"/>
  <Override PartName="/ppt/charts/chart33.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4.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5.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6.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7.xml" ContentType="application/vnd.openxmlformats-officedocument.drawingml.chart+xml"/>
  <Override PartName="/ppt/charts/style38.xml" ContentType="application/vnd.ms-office.chartstyle+xml"/>
  <Override PartName="/ppt/charts/colors3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32" r:id="rId5"/>
    <p:sldMasterId id="2147483696" r:id="rId6"/>
    <p:sldMasterId id="2147483684" r:id="rId7"/>
    <p:sldMasterId id="2147483720" r:id="rId8"/>
    <p:sldMasterId id="2147483708" r:id="rId9"/>
    <p:sldMasterId id="2147483719" r:id="rId10"/>
  </p:sldMasterIdLst>
  <p:notesMasterIdLst>
    <p:notesMasterId r:id="rId59"/>
  </p:notesMasterIdLst>
  <p:handoutMasterIdLst>
    <p:handoutMasterId r:id="rId60"/>
  </p:handoutMasterIdLst>
  <p:sldIdLst>
    <p:sldId id="257" r:id="rId11"/>
    <p:sldId id="265" r:id="rId12"/>
    <p:sldId id="266" r:id="rId13"/>
    <p:sldId id="285" r:id="rId14"/>
    <p:sldId id="298" r:id="rId15"/>
    <p:sldId id="272" r:id="rId16"/>
    <p:sldId id="276" r:id="rId17"/>
    <p:sldId id="275" r:id="rId18"/>
    <p:sldId id="274" r:id="rId19"/>
    <p:sldId id="277" r:id="rId20"/>
    <p:sldId id="278" r:id="rId21"/>
    <p:sldId id="279" r:id="rId22"/>
    <p:sldId id="281" r:id="rId23"/>
    <p:sldId id="282" r:id="rId24"/>
    <p:sldId id="283" r:id="rId25"/>
    <p:sldId id="284" r:id="rId26"/>
    <p:sldId id="286" r:id="rId27"/>
    <p:sldId id="287" r:id="rId28"/>
    <p:sldId id="315" r:id="rId29"/>
    <p:sldId id="288" r:id="rId30"/>
    <p:sldId id="289" r:id="rId31"/>
    <p:sldId id="290" r:id="rId32"/>
    <p:sldId id="291" r:id="rId33"/>
    <p:sldId id="292" r:id="rId34"/>
    <p:sldId id="293" r:id="rId35"/>
    <p:sldId id="294" r:id="rId36"/>
    <p:sldId id="295" r:id="rId37"/>
    <p:sldId id="297" r:id="rId38"/>
    <p:sldId id="300" r:id="rId39"/>
    <p:sldId id="301" r:id="rId40"/>
    <p:sldId id="302" r:id="rId41"/>
    <p:sldId id="303" r:id="rId42"/>
    <p:sldId id="304" r:id="rId43"/>
    <p:sldId id="305" r:id="rId44"/>
    <p:sldId id="309" r:id="rId45"/>
    <p:sldId id="310" r:id="rId46"/>
    <p:sldId id="311" r:id="rId47"/>
    <p:sldId id="312" r:id="rId48"/>
    <p:sldId id="318" r:id="rId49"/>
    <p:sldId id="319" r:id="rId50"/>
    <p:sldId id="313" r:id="rId51"/>
    <p:sldId id="314" r:id="rId52"/>
    <p:sldId id="259" r:id="rId53"/>
    <p:sldId id="267" r:id="rId54"/>
    <p:sldId id="268" r:id="rId55"/>
    <p:sldId id="269" r:id="rId56"/>
    <p:sldId id="270" r:id="rId57"/>
    <p:sldId id="27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45"/>
    <a:srgbClr val="79BF66"/>
    <a:srgbClr val="864997"/>
    <a:srgbClr val="173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74C92F-C3FD-D647-9589-2E5A30E18CCC}" v="17" dt="2021-11-01T23:41:34.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85"/>
    <p:restoredTop sz="96292" autoAdjust="0"/>
  </p:normalViewPr>
  <p:slideViewPr>
    <p:cSldViewPr snapToGrid="0" snapToObjects="1">
      <p:cViewPr varScale="1">
        <p:scale>
          <a:sx n="146" d="100"/>
          <a:sy n="146" d="100"/>
        </p:scale>
        <p:origin x="1360" y="176"/>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va, Megan" userId="3af50308-fac0-4584-a344-60e0a23c0bfc" providerId="ADAL" clId="{8474C92F-C3FD-D647-9589-2E5A30E18CCC}"/>
    <pc:docChg chg="undo custSel addSld delSld modSld sldOrd">
      <pc:chgData name="Selva, Megan" userId="3af50308-fac0-4584-a344-60e0a23c0bfc" providerId="ADAL" clId="{8474C92F-C3FD-D647-9589-2E5A30E18CCC}" dt="2021-11-01T23:41:34.627" v="1253"/>
      <pc:docMkLst>
        <pc:docMk/>
      </pc:docMkLst>
      <pc:sldChg chg="addSp modSp mod">
        <pc:chgData name="Selva, Megan" userId="3af50308-fac0-4584-a344-60e0a23c0bfc" providerId="ADAL" clId="{8474C92F-C3FD-D647-9589-2E5A30E18CCC}" dt="2021-10-13T23:15:47.493" v="615" actId="1076"/>
        <pc:sldMkLst>
          <pc:docMk/>
          <pc:sldMk cId="4133589281" sldId="269"/>
        </pc:sldMkLst>
        <pc:spChg chg="add mod">
          <ac:chgData name="Selva, Megan" userId="3af50308-fac0-4584-a344-60e0a23c0bfc" providerId="ADAL" clId="{8474C92F-C3FD-D647-9589-2E5A30E18CCC}" dt="2021-10-13T23:15:47.493" v="615" actId="1076"/>
          <ac:spMkLst>
            <pc:docMk/>
            <pc:sldMk cId="4133589281" sldId="269"/>
            <ac:spMk id="7" creationId="{0A23F36C-ADB5-4943-8BB0-47A787072481}"/>
          </ac:spMkLst>
        </pc:spChg>
        <pc:spChg chg="add mod">
          <ac:chgData name="Selva, Megan" userId="3af50308-fac0-4584-a344-60e0a23c0bfc" providerId="ADAL" clId="{8474C92F-C3FD-D647-9589-2E5A30E18CCC}" dt="2021-10-13T23:15:44.364" v="614" actId="1076"/>
          <ac:spMkLst>
            <pc:docMk/>
            <pc:sldMk cId="4133589281" sldId="269"/>
            <ac:spMk id="8" creationId="{9208E90B-9F97-1446-9C0B-2CD3C91E8909}"/>
          </ac:spMkLst>
        </pc:spChg>
        <pc:graphicFrameChg chg="mod">
          <ac:chgData name="Selva, Megan" userId="3af50308-fac0-4584-a344-60e0a23c0bfc" providerId="ADAL" clId="{8474C92F-C3FD-D647-9589-2E5A30E18CCC}" dt="2021-10-13T23:15:22.174" v="562" actId="14100"/>
          <ac:graphicFrameMkLst>
            <pc:docMk/>
            <pc:sldMk cId="4133589281" sldId="269"/>
            <ac:graphicFrameMk id="3" creationId="{2BDAF3CA-3F07-344F-BD93-2E8276C8F428}"/>
          </ac:graphicFrameMkLst>
        </pc:graphicFrameChg>
        <pc:graphicFrameChg chg="mod">
          <ac:chgData name="Selva, Megan" userId="3af50308-fac0-4584-a344-60e0a23c0bfc" providerId="ADAL" clId="{8474C92F-C3FD-D647-9589-2E5A30E18CCC}" dt="2021-10-13T23:15:22.174" v="562" actId="14100"/>
          <ac:graphicFrameMkLst>
            <pc:docMk/>
            <pc:sldMk cId="4133589281" sldId="269"/>
            <ac:graphicFrameMk id="6" creationId="{D0D8F264-7484-C043-AAAE-EFBEBB094ED0}"/>
          </ac:graphicFrameMkLst>
        </pc:graphicFrameChg>
      </pc:sldChg>
      <pc:sldChg chg="addSp modSp mod">
        <pc:chgData name="Selva, Megan" userId="3af50308-fac0-4584-a344-60e0a23c0bfc" providerId="ADAL" clId="{8474C92F-C3FD-D647-9589-2E5A30E18CCC}" dt="2021-10-13T23:16:27.611" v="642" actId="20577"/>
        <pc:sldMkLst>
          <pc:docMk/>
          <pc:sldMk cId="1145360427" sldId="270"/>
        </pc:sldMkLst>
        <pc:spChg chg="mod">
          <ac:chgData name="Selva, Megan" userId="3af50308-fac0-4584-a344-60e0a23c0bfc" providerId="ADAL" clId="{8474C92F-C3FD-D647-9589-2E5A30E18CCC}" dt="2021-10-13T23:16:27.611" v="642" actId="20577"/>
          <ac:spMkLst>
            <pc:docMk/>
            <pc:sldMk cId="1145360427" sldId="270"/>
            <ac:spMk id="2" creationId="{99A9959A-AC48-EB4B-BED7-F4626277FF36}"/>
          </ac:spMkLst>
        </pc:spChg>
        <pc:spChg chg="add mod">
          <ac:chgData name="Selva, Megan" userId="3af50308-fac0-4584-a344-60e0a23c0bfc" providerId="ADAL" clId="{8474C92F-C3FD-D647-9589-2E5A30E18CCC}" dt="2021-10-13T23:16:19.704" v="634" actId="1036"/>
          <ac:spMkLst>
            <pc:docMk/>
            <pc:sldMk cId="1145360427" sldId="270"/>
            <ac:spMk id="6" creationId="{38F0D822-872C-5B4B-BEAC-696CAFA6D7CD}"/>
          </ac:spMkLst>
        </pc:spChg>
      </pc:sldChg>
      <pc:sldChg chg="modSp mod">
        <pc:chgData name="Selva, Megan" userId="3af50308-fac0-4584-a344-60e0a23c0bfc" providerId="ADAL" clId="{8474C92F-C3FD-D647-9589-2E5A30E18CCC}" dt="2021-10-13T23:02:37.214" v="552" actId="20577"/>
        <pc:sldMkLst>
          <pc:docMk/>
          <pc:sldMk cId="2440343330" sldId="274"/>
        </pc:sldMkLst>
        <pc:spChg chg="mod">
          <ac:chgData name="Selva, Megan" userId="3af50308-fac0-4584-a344-60e0a23c0bfc" providerId="ADAL" clId="{8474C92F-C3FD-D647-9589-2E5A30E18CCC}" dt="2021-10-13T23:02:37.214" v="552" actId="20577"/>
          <ac:spMkLst>
            <pc:docMk/>
            <pc:sldMk cId="2440343330" sldId="274"/>
            <ac:spMk id="6" creationId="{9C6A703E-0CAE-BA4B-B8EA-03E055F3DACA}"/>
          </ac:spMkLst>
        </pc:spChg>
      </pc:sldChg>
      <pc:sldChg chg="delSp modSp mod">
        <pc:chgData name="Selva, Megan" userId="3af50308-fac0-4584-a344-60e0a23c0bfc" providerId="ADAL" clId="{8474C92F-C3FD-D647-9589-2E5A30E18CCC}" dt="2021-10-12T23:21:50.462" v="32" actId="1076"/>
        <pc:sldMkLst>
          <pc:docMk/>
          <pc:sldMk cId="1043407774" sldId="276"/>
        </pc:sldMkLst>
        <pc:spChg chg="mod">
          <ac:chgData name="Selva, Megan" userId="3af50308-fac0-4584-a344-60e0a23c0bfc" providerId="ADAL" clId="{8474C92F-C3FD-D647-9589-2E5A30E18CCC}" dt="2021-10-12T23:21:46.569" v="31" actId="1076"/>
          <ac:spMkLst>
            <pc:docMk/>
            <pc:sldMk cId="1043407774" sldId="276"/>
            <ac:spMk id="4" creationId="{6C737902-5819-204D-A0B1-4F501A04530C}"/>
          </ac:spMkLst>
        </pc:spChg>
        <pc:grpChg chg="mod">
          <ac:chgData name="Selva, Megan" userId="3af50308-fac0-4584-a344-60e0a23c0bfc" providerId="ADAL" clId="{8474C92F-C3FD-D647-9589-2E5A30E18CCC}" dt="2021-10-12T23:21:50.462" v="32" actId="1076"/>
          <ac:grpSpMkLst>
            <pc:docMk/>
            <pc:sldMk cId="1043407774" sldId="276"/>
            <ac:grpSpMk id="5" creationId="{903702AB-C2CE-2840-9ECE-8D729E29E955}"/>
          </ac:grpSpMkLst>
        </pc:grpChg>
        <pc:graphicFrameChg chg="del">
          <ac:chgData name="Selva, Megan" userId="3af50308-fac0-4584-a344-60e0a23c0bfc" providerId="ADAL" clId="{8474C92F-C3FD-D647-9589-2E5A30E18CCC}" dt="2021-10-12T23:20:56.334" v="21" actId="478"/>
          <ac:graphicFrameMkLst>
            <pc:docMk/>
            <pc:sldMk cId="1043407774" sldId="276"/>
            <ac:graphicFrameMk id="6" creationId="{3F902940-61FF-8841-B17B-589EE0938E88}"/>
          </ac:graphicFrameMkLst>
        </pc:graphicFrameChg>
        <pc:picChg chg="mod">
          <ac:chgData name="Selva, Megan" userId="3af50308-fac0-4584-a344-60e0a23c0bfc" providerId="ADAL" clId="{8474C92F-C3FD-D647-9589-2E5A30E18CCC}" dt="2021-10-12T23:21:46.569" v="31" actId="1076"/>
          <ac:picMkLst>
            <pc:docMk/>
            <pc:sldMk cId="1043407774" sldId="276"/>
            <ac:picMk id="59" creationId="{089832A4-5D24-7C4A-B744-81AA5A6ECCF9}"/>
          </ac:picMkLst>
        </pc:picChg>
      </pc:sldChg>
      <pc:sldChg chg="modSp">
        <pc:chgData name="Selva, Megan" userId="3af50308-fac0-4584-a344-60e0a23c0bfc" providerId="ADAL" clId="{8474C92F-C3FD-D647-9589-2E5A30E18CCC}" dt="2021-10-13T23:04:03.632" v="555" actId="207"/>
        <pc:sldMkLst>
          <pc:docMk/>
          <pc:sldMk cId="3056371401" sldId="278"/>
        </pc:sldMkLst>
        <pc:graphicFrameChg chg="mod">
          <ac:chgData name="Selva, Megan" userId="3af50308-fac0-4584-a344-60e0a23c0bfc" providerId="ADAL" clId="{8474C92F-C3FD-D647-9589-2E5A30E18CCC}" dt="2021-10-13T23:04:03.632" v="555" actId="207"/>
          <ac:graphicFrameMkLst>
            <pc:docMk/>
            <pc:sldMk cId="3056371401" sldId="278"/>
            <ac:graphicFrameMk id="4" creationId="{20A52449-2E5B-084E-84BC-49B92A88081D}"/>
          </ac:graphicFrameMkLst>
        </pc:graphicFrameChg>
      </pc:sldChg>
      <pc:sldChg chg="mod">
        <pc:chgData name="Selva, Megan" userId="3af50308-fac0-4584-a344-60e0a23c0bfc" providerId="ADAL" clId="{8474C92F-C3FD-D647-9589-2E5A30E18CCC}" dt="2021-10-13T23:04:31.081" v="558" actId="27918"/>
        <pc:sldMkLst>
          <pc:docMk/>
          <pc:sldMk cId="1022120314" sldId="281"/>
        </pc:sldMkLst>
      </pc:sldChg>
      <pc:sldChg chg="modSp mod">
        <pc:chgData name="Selva, Megan" userId="3af50308-fac0-4584-a344-60e0a23c0bfc" providerId="ADAL" clId="{8474C92F-C3FD-D647-9589-2E5A30E18CCC}" dt="2021-10-12T22:11:04.101" v="14" actId="20577"/>
        <pc:sldMkLst>
          <pc:docMk/>
          <pc:sldMk cId="1828853284" sldId="282"/>
        </pc:sldMkLst>
        <pc:spChg chg="mod">
          <ac:chgData name="Selva, Megan" userId="3af50308-fac0-4584-a344-60e0a23c0bfc" providerId="ADAL" clId="{8474C92F-C3FD-D647-9589-2E5A30E18CCC}" dt="2021-10-12T22:11:04.101" v="14" actId="20577"/>
          <ac:spMkLst>
            <pc:docMk/>
            <pc:sldMk cId="1828853284" sldId="282"/>
            <ac:spMk id="89" creationId="{8F76878D-5845-4A4A-A57D-08D7B30B3651}"/>
          </ac:spMkLst>
        </pc:spChg>
      </pc:sldChg>
      <pc:sldChg chg="modSp mod">
        <pc:chgData name="Selva, Megan" userId="3af50308-fac0-4584-a344-60e0a23c0bfc" providerId="ADAL" clId="{8474C92F-C3FD-D647-9589-2E5A30E18CCC}" dt="2021-10-13T23:02:08.393" v="548"/>
        <pc:sldMkLst>
          <pc:docMk/>
          <pc:sldMk cId="2316933120" sldId="285"/>
        </pc:sldMkLst>
        <pc:spChg chg="mod">
          <ac:chgData name="Selva, Megan" userId="3af50308-fac0-4584-a344-60e0a23c0bfc" providerId="ADAL" clId="{8474C92F-C3FD-D647-9589-2E5A30E18CCC}" dt="2021-10-13T23:02:08.393" v="548"/>
          <ac:spMkLst>
            <pc:docMk/>
            <pc:sldMk cId="2316933120" sldId="285"/>
            <ac:spMk id="3" creationId="{3A1F3811-22DA-C140-ADD6-352620201593}"/>
          </ac:spMkLst>
        </pc:spChg>
      </pc:sldChg>
      <pc:sldChg chg="modSp">
        <pc:chgData name="Selva, Megan" userId="3af50308-fac0-4584-a344-60e0a23c0bfc" providerId="ADAL" clId="{8474C92F-C3FD-D647-9589-2E5A30E18CCC}" dt="2021-11-01T23:41:34.627" v="1253"/>
        <pc:sldMkLst>
          <pc:docMk/>
          <pc:sldMk cId="773532873" sldId="287"/>
        </pc:sldMkLst>
        <pc:picChg chg="mod">
          <ac:chgData name="Selva, Megan" userId="3af50308-fac0-4584-a344-60e0a23c0bfc" providerId="ADAL" clId="{8474C92F-C3FD-D647-9589-2E5A30E18CCC}" dt="2021-11-01T23:41:18.132" v="1252"/>
          <ac:picMkLst>
            <pc:docMk/>
            <pc:sldMk cId="773532873" sldId="287"/>
            <ac:picMk id="3" creationId="{7B3F0666-889D-314A-B0BB-375423E6F63F}"/>
          </ac:picMkLst>
        </pc:picChg>
        <pc:picChg chg="mod">
          <ac:chgData name="Selva, Megan" userId="3af50308-fac0-4584-a344-60e0a23c0bfc" providerId="ADAL" clId="{8474C92F-C3FD-D647-9589-2E5A30E18CCC}" dt="2021-11-01T23:41:34.627" v="1253"/>
          <ac:picMkLst>
            <pc:docMk/>
            <pc:sldMk cId="773532873" sldId="287"/>
            <ac:picMk id="5" creationId="{F0D8944C-AA78-EE49-917E-5C254C7B2A08}"/>
          </ac:picMkLst>
        </pc:picChg>
      </pc:sldChg>
      <pc:sldChg chg="modSp mod">
        <pc:chgData name="Selva, Megan" userId="3af50308-fac0-4584-a344-60e0a23c0bfc" providerId="ADAL" clId="{8474C92F-C3FD-D647-9589-2E5A30E18CCC}" dt="2021-10-12T23:26:15.900" v="525" actId="20577"/>
        <pc:sldMkLst>
          <pc:docMk/>
          <pc:sldMk cId="257048714" sldId="298"/>
        </pc:sldMkLst>
        <pc:spChg chg="mod">
          <ac:chgData name="Selva, Megan" userId="3af50308-fac0-4584-a344-60e0a23c0bfc" providerId="ADAL" clId="{8474C92F-C3FD-D647-9589-2E5A30E18CCC}" dt="2021-10-12T23:26:15.900" v="525" actId="20577"/>
          <ac:spMkLst>
            <pc:docMk/>
            <pc:sldMk cId="257048714" sldId="298"/>
            <ac:spMk id="3" creationId="{3A1F3811-22DA-C140-ADD6-352620201593}"/>
          </ac:spMkLst>
        </pc:spChg>
      </pc:sldChg>
      <pc:sldChg chg="del">
        <pc:chgData name="Selva, Megan" userId="3af50308-fac0-4584-a344-60e0a23c0bfc" providerId="ADAL" clId="{8474C92F-C3FD-D647-9589-2E5A30E18CCC}" dt="2021-10-13T23:13:07.435" v="559" actId="2696"/>
        <pc:sldMkLst>
          <pc:docMk/>
          <pc:sldMk cId="3547267113" sldId="299"/>
        </pc:sldMkLst>
      </pc:sldChg>
      <pc:sldChg chg="modSp mod">
        <pc:chgData name="Selva, Megan" userId="3af50308-fac0-4584-a344-60e0a23c0bfc" providerId="ADAL" clId="{8474C92F-C3FD-D647-9589-2E5A30E18CCC}" dt="2021-10-13T23:32:35.955" v="960" actId="20577"/>
        <pc:sldMkLst>
          <pc:docMk/>
          <pc:sldMk cId="351958791" sldId="312"/>
        </pc:sldMkLst>
        <pc:spChg chg="mod">
          <ac:chgData name="Selva, Megan" userId="3af50308-fac0-4584-a344-60e0a23c0bfc" providerId="ADAL" clId="{8474C92F-C3FD-D647-9589-2E5A30E18CCC}" dt="2021-10-13T23:24:30.165" v="690" actId="20577"/>
          <ac:spMkLst>
            <pc:docMk/>
            <pc:sldMk cId="351958791" sldId="312"/>
            <ac:spMk id="4" creationId="{CA8C31B2-68EC-B740-86F2-2C19489E9F59}"/>
          </ac:spMkLst>
        </pc:spChg>
        <pc:spChg chg="mod">
          <ac:chgData name="Selva, Megan" userId="3af50308-fac0-4584-a344-60e0a23c0bfc" providerId="ADAL" clId="{8474C92F-C3FD-D647-9589-2E5A30E18CCC}" dt="2021-10-13T23:25:42.451" v="852" actId="404"/>
          <ac:spMkLst>
            <pc:docMk/>
            <pc:sldMk cId="351958791" sldId="312"/>
            <ac:spMk id="16" creationId="{54E3F8DC-F7FC-AB40-B74B-BCD9F7A8E7A6}"/>
          </ac:spMkLst>
        </pc:spChg>
        <pc:spChg chg="mod">
          <ac:chgData name="Selva, Megan" userId="3af50308-fac0-4584-a344-60e0a23c0bfc" providerId="ADAL" clId="{8474C92F-C3FD-D647-9589-2E5A30E18CCC}" dt="2021-10-13T23:25:52.938" v="857" actId="20577"/>
          <ac:spMkLst>
            <pc:docMk/>
            <pc:sldMk cId="351958791" sldId="312"/>
            <ac:spMk id="17" creationId="{6F353229-0F74-CF40-A139-9B9224EB5FE4}"/>
          </ac:spMkLst>
        </pc:spChg>
        <pc:spChg chg="mod">
          <ac:chgData name="Selva, Megan" userId="3af50308-fac0-4584-a344-60e0a23c0bfc" providerId="ADAL" clId="{8474C92F-C3FD-D647-9589-2E5A30E18CCC}" dt="2021-10-13T23:26:08.114" v="876" actId="1076"/>
          <ac:spMkLst>
            <pc:docMk/>
            <pc:sldMk cId="351958791" sldId="312"/>
            <ac:spMk id="18" creationId="{12A2F7D3-FD67-0D42-94AF-A910AE450CF7}"/>
          </ac:spMkLst>
        </pc:spChg>
        <pc:spChg chg="mod">
          <ac:chgData name="Selva, Megan" userId="3af50308-fac0-4584-a344-60e0a23c0bfc" providerId="ADAL" clId="{8474C92F-C3FD-D647-9589-2E5A30E18CCC}" dt="2021-10-13T23:26:17.865" v="890" actId="1036"/>
          <ac:spMkLst>
            <pc:docMk/>
            <pc:sldMk cId="351958791" sldId="312"/>
            <ac:spMk id="29" creationId="{90C76F45-279B-AA4C-A9B9-A8EFA533142E}"/>
          </ac:spMkLst>
        </pc:spChg>
        <pc:spChg chg="mod">
          <ac:chgData name="Selva, Megan" userId="3af50308-fac0-4584-a344-60e0a23c0bfc" providerId="ADAL" clId="{8474C92F-C3FD-D647-9589-2E5A30E18CCC}" dt="2021-10-13T23:26:17.865" v="890" actId="1036"/>
          <ac:spMkLst>
            <pc:docMk/>
            <pc:sldMk cId="351958791" sldId="312"/>
            <ac:spMk id="30" creationId="{069B5DF0-F1AD-C54C-8CFF-702A88B7BF4F}"/>
          </ac:spMkLst>
        </pc:spChg>
        <pc:spChg chg="mod">
          <ac:chgData name="Selva, Megan" userId="3af50308-fac0-4584-a344-60e0a23c0bfc" providerId="ADAL" clId="{8474C92F-C3FD-D647-9589-2E5A30E18CCC}" dt="2021-10-13T23:26:17.865" v="890" actId="1036"/>
          <ac:spMkLst>
            <pc:docMk/>
            <pc:sldMk cId="351958791" sldId="312"/>
            <ac:spMk id="31" creationId="{4239BA04-0D24-A844-8CEE-AB7AD9B06EDC}"/>
          </ac:spMkLst>
        </pc:spChg>
        <pc:spChg chg="mod">
          <ac:chgData name="Selva, Megan" userId="3af50308-fac0-4584-a344-60e0a23c0bfc" providerId="ADAL" clId="{8474C92F-C3FD-D647-9589-2E5A30E18CCC}" dt="2021-10-13T23:26:17.865" v="890" actId="1036"/>
          <ac:spMkLst>
            <pc:docMk/>
            <pc:sldMk cId="351958791" sldId="312"/>
            <ac:spMk id="32" creationId="{04B448C5-3A43-5A45-A7D0-78CB838DC045}"/>
          </ac:spMkLst>
        </pc:spChg>
        <pc:spChg chg="mod">
          <ac:chgData name="Selva, Megan" userId="3af50308-fac0-4584-a344-60e0a23c0bfc" providerId="ADAL" clId="{8474C92F-C3FD-D647-9589-2E5A30E18CCC}" dt="2021-10-13T23:26:17.865" v="890" actId="1036"/>
          <ac:spMkLst>
            <pc:docMk/>
            <pc:sldMk cId="351958791" sldId="312"/>
            <ac:spMk id="33" creationId="{2AAE68AE-2383-B04A-BF2B-E2FA1C1FED38}"/>
          </ac:spMkLst>
        </pc:spChg>
        <pc:spChg chg="mod">
          <ac:chgData name="Selva, Megan" userId="3af50308-fac0-4584-a344-60e0a23c0bfc" providerId="ADAL" clId="{8474C92F-C3FD-D647-9589-2E5A30E18CCC}" dt="2021-10-13T23:26:52.864" v="898" actId="20577"/>
          <ac:spMkLst>
            <pc:docMk/>
            <pc:sldMk cId="351958791" sldId="312"/>
            <ac:spMk id="34" creationId="{88546895-8541-E04F-9D02-A600AE5B8BCB}"/>
          </ac:spMkLst>
        </pc:spChg>
        <pc:spChg chg="mod">
          <ac:chgData name="Selva, Megan" userId="3af50308-fac0-4584-a344-60e0a23c0bfc" providerId="ADAL" clId="{8474C92F-C3FD-D647-9589-2E5A30E18CCC}" dt="2021-10-13T23:27:02.032" v="909" actId="20577"/>
          <ac:spMkLst>
            <pc:docMk/>
            <pc:sldMk cId="351958791" sldId="312"/>
            <ac:spMk id="35" creationId="{26E9E079-1782-A249-BD2E-7D06D5E5EF1E}"/>
          </ac:spMkLst>
        </pc:spChg>
        <pc:spChg chg="mod">
          <ac:chgData name="Selva, Megan" userId="3af50308-fac0-4584-a344-60e0a23c0bfc" providerId="ADAL" clId="{8474C92F-C3FD-D647-9589-2E5A30E18CCC}" dt="2021-10-13T23:27:20.928" v="918" actId="20577"/>
          <ac:spMkLst>
            <pc:docMk/>
            <pc:sldMk cId="351958791" sldId="312"/>
            <ac:spMk id="36" creationId="{52B59551-5A3F-1948-B739-29DF10CBE60F}"/>
          </ac:spMkLst>
        </pc:spChg>
        <pc:spChg chg="mod">
          <ac:chgData name="Selva, Megan" userId="3af50308-fac0-4584-a344-60e0a23c0bfc" providerId="ADAL" clId="{8474C92F-C3FD-D647-9589-2E5A30E18CCC}" dt="2021-10-13T23:27:24.778" v="923" actId="20577"/>
          <ac:spMkLst>
            <pc:docMk/>
            <pc:sldMk cId="351958791" sldId="312"/>
            <ac:spMk id="37" creationId="{F8426E61-7580-6743-8DEA-84185D24C4B2}"/>
          </ac:spMkLst>
        </pc:spChg>
        <pc:spChg chg="mod">
          <ac:chgData name="Selva, Megan" userId="3af50308-fac0-4584-a344-60e0a23c0bfc" providerId="ADAL" clId="{8474C92F-C3FD-D647-9589-2E5A30E18CCC}" dt="2021-10-13T23:32:02.340" v="931" actId="20577"/>
          <ac:spMkLst>
            <pc:docMk/>
            <pc:sldMk cId="351958791" sldId="312"/>
            <ac:spMk id="44" creationId="{BC8CC170-7485-2A49-8FA1-E7A77BD9C477}"/>
          </ac:spMkLst>
        </pc:spChg>
        <pc:spChg chg="mod">
          <ac:chgData name="Selva, Megan" userId="3af50308-fac0-4584-a344-60e0a23c0bfc" providerId="ADAL" clId="{8474C92F-C3FD-D647-9589-2E5A30E18CCC}" dt="2021-10-13T23:32:10.030" v="936" actId="20577"/>
          <ac:spMkLst>
            <pc:docMk/>
            <pc:sldMk cId="351958791" sldId="312"/>
            <ac:spMk id="45" creationId="{7869E7D9-7B21-5E4A-B33E-3807FA964A63}"/>
          </ac:spMkLst>
        </pc:spChg>
        <pc:spChg chg="mod">
          <ac:chgData name="Selva, Megan" userId="3af50308-fac0-4584-a344-60e0a23c0bfc" providerId="ADAL" clId="{8474C92F-C3FD-D647-9589-2E5A30E18CCC}" dt="2021-10-13T23:32:18.467" v="945" actId="20577"/>
          <ac:spMkLst>
            <pc:docMk/>
            <pc:sldMk cId="351958791" sldId="312"/>
            <ac:spMk id="46" creationId="{4C4573DE-8F0D-4547-943B-F2C2CA3F534D}"/>
          </ac:spMkLst>
        </pc:spChg>
        <pc:spChg chg="mod">
          <ac:chgData name="Selva, Megan" userId="3af50308-fac0-4584-a344-60e0a23c0bfc" providerId="ADAL" clId="{8474C92F-C3FD-D647-9589-2E5A30E18CCC}" dt="2021-10-13T23:32:27.422" v="950" actId="20577"/>
          <ac:spMkLst>
            <pc:docMk/>
            <pc:sldMk cId="351958791" sldId="312"/>
            <ac:spMk id="47" creationId="{D5CF49B2-219E-BB44-BC36-7B4E38ACFA8A}"/>
          </ac:spMkLst>
        </pc:spChg>
        <pc:spChg chg="mod">
          <ac:chgData name="Selva, Megan" userId="3af50308-fac0-4584-a344-60e0a23c0bfc" providerId="ADAL" clId="{8474C92F-C3FD-D647-9589-2E5A30E18CCC}" dt="2021-10-13T23:32:35.955" v="960" actId="20577"/>
          <ac:spMkLst>
            <pc:docMk/>
            <pc:sldMk cId="351958791" sldId="312"/>
            <ac:spMk id="48" creationId="{87AA804C-F1F7-9F4E-A171-DF471B4B78B4}"/>
          </ac:spMkLst>
        </pc:spChg>
        <pc:spChg chg="mod">
          <ac:chgData name="Selva, Megan" userId="3af50308-fac0-4584-a344-60e0a23c0bfc" providerId="ADAL" clId="{8474C92F-C3FD-D647-9589-2E5A30E18CCC}" dt="2021-10-13T23:27:12.261" v="914" actId="20577"/>
          <ac:spMkLst>
            <pc:docMk/>
            <pc:sldMk cId="351958791" sldId="312"/>
            <ac:spMk id="49" creationId="{2E6412DD-7E63-FD41-931D-3DD91AF873B5}"/>
          </ac:spMkLst>
        </pc:spChg>
        <pc:picChg chg="mod">
          <ac:chgData name="Selva, Megan" userId="3af50308-fac0-4584-a344-60e0a23c0bfc" providerId="ADAL" clId="{8474C92F-C3FD-D647-9589-2E5A30E18CCC}" dt="2021-10-13T23:26:17.865" v="890" actId="1036"/>
          <ac:picMkLst>
            <pc:docMk/>
            <pc:sldMk cId="351958791" sldId="312"/>
            <ac:picMk id="7" creationId="{C63C02E4-E2C7-FC49-B8DC-A2523562EE0C}"/>
          </ac:picMkLst>
        </pc:picChg>
        <pc:picChg chg="mod">
          <ac:chgData name="Selva, Megan" userId="3af50308-fac0-4584-a344-60e0a23c0bfc" providerId="ADAL" clId="{8474C92F-C3FD-D647-9589-2E5A30E18CCC}" dt="2021-10-13T23:26:17.865" v="890" actId="1036"/>
          <ac:picMkLst>
            <pc:docMk/>
            <pc:sldMk cId="351958791" sldId="312"/>
            <ac:picMk id="9" creationId="{D6AD1CB8-6FB9-AE4F-A399-4F2F64A89069}"/>
          </ac:picMkLst>
        </pc:picChg>
        <pc:picChg chg="mod">
          <ac:chgData name="Selva, Megan" userId="3af50308-fac0-4584-a344-60e0a23c0bfc" providerId="ADAL" clId="{8474C92F-C3FD-D647-9589-2E5A30E18CCC}" dt="2021-10-13T23:26:17.865" v="890" actId="1036"/>
          <ac:picMkLst>
            <pc:docMk/>
            <pc:sldMk cId="351958791" sldId="312"/>
            <ac:picMk id="11" creationId="{9BD0A92C-F289-8D40-BD3B-E65BB904665B}"/>
          </ac:picMkLst>
        </pc:picChg>
        <pc:picChg chg="mod">
          <ac:chgData name="Selva, Megan" userId="3af50308-fac0-4584-a344-60e0a23c0bfc" providerId="ADAL" clId="{8474C92F-C3FD-D647-9589-2E5A30E18CCC}" dt="2021-10-13T23:26:17.865" v="890" actId="1036"/>
          <ac:picMkLst>
            <pc:docMk/>
            <pc:sldMk cId="351958791" sldId="312"/>
            <ac:picMk id="13" creationId="{A03F09FF-1361-E14A-BCF0-BCD26DD3AE08}"/>
          </ac:picMkLst>
        </pc:picChg>
        <pc:picChg chg="mod">
          <ac:chgData name="Selva, Megan" userId="3af50308-fac0-4584-a344-60e0a23c0bfc" providerId="ADAL" clId="{8474C92F-C3FD-D647-9589-2E5A30E18CCC}" dt="2021-10-13T23:26:17.865" v="890" actId="1036"/>
          <ac:picMkLst>
            <pc:docMk/>
            <pc:sldMk cId="351958791" sldId="312"/>
            <ac:picMk id="15" creationId="{EEDE2788-45B3-814E-8D6B-541C3B0A23EF}"/>
          </ac:picMkLst>
        </pc:picChg>
        <pc:picChg chg="mod">
          <ac:chgData name="Selva, Megan" userId="3af50308-fac0-4584-a344-60e0a23c0bfc" providerId="ADAL" clId="{8474C92F-C3FD-D647-9589-2E5A30E18CCC}" dt="2021-10-13T23:26:17.865" v="890" actId="1036"/>
          <ac:picMkLst>
            <pc:docMk/>
            <pc:sldMk cId="351958791" sldId="312"/>
            <ac:picMk id="19" creationId="{655834AC-B125-4E43-884E-A26BA5985FD6}"/>
          </ac:picMkLst>
        </pc:picChg>
        <pc:picChg chg="mod">
          <ac:chgData name="Selva, Megan" userId="3af50308-fac0-4584-a344-60e0a23c0bfc" providerId="ADAL" clId="{8474C92F-C3FD-D647-9589-2E5A30E18CCC}" dt="2021-10-13T23:26:17.865" v="890" actId="1036"/>
          <ac:picMkLst>
            <pc:docMk/>
            <pc:sldMk cId="351958791" sldId="312"/>
            <ac:picMk id="20" creationId="{D06BF5CC-CAA7-0647-B234-29A7A23CCD7D}"/>
          </ac:picMkLst>
        </pc:picChg>
        <pc:picChg chg="mod">
          <ac:chgData name="Selva, Megan" userId="3af50308-fac0-4584-a344-60e0a23c0bfc" providerId="ADAL" clId="{8474C92F-C3FD-D647-9589-2E5A30E18CCC}" dt="2021-10-13T23:26:17.865" v="890" actId="1036"/>
          <ac:picMkLst>
            <pc:docMk/>
            <pc:sldMk cId="351958791" sldId="312"/>
            <ac:picMk id="21" creationId="{BCC2C1BC-EEB8-DB42-8FB8-1867FE7CB572}"/>
          </ac:picMkLst>
        </pc:picChg>
        <pc:picChg chg="mod">
          <ac:chgData name="Selva, Megan" userId="3af50308-fac0-4584-a344-60e0a23c0bfc" providerId="ADAL" clId="{8474C92F-C3FD-D647-9589-2E5A30E18CCC}" dt="2021-10-13T23:26:17.865" v="890" actId="1036"/>
          <ac:picMkLst>
            <pc:docMk/>
            <pc:sldMk cId="351958791" sldId="312"/>
            <ac:picMk id="22" creationId="{DD92666F-E898-3040-A2F8-E2C5E2A39228}"/>
          </ac:picMkLst>
        </pc:picChg>
        <pc:picChg chg="mod">
          <ac:chgData name="Selva, Megan" userId="3af50308-fac0-4584-a344-60e0a23c0bfc" providerId="ADAL" clId="{8474C92F-C3FD-D647-9589-2E5A30E18CCC}" dt="2021-10-13T23:26:17.865" v="890" actId="1036"/>
          <ac:picMkLst>
            <pc:docMk/>
            <pc:sldMk cId="351958791" sldId="312"/>
            <ac:picMk id="23" creationId="{3E8C0BD3-EBD6-1648-A3DF-A2303D7ECF5C}"/>
          </ac:picMkLst>
        </pc:picChg>
        <pc:picChg chg="mod">
          <ac:chgData name="Selva, Megan" userId="3af50308-fac0-4584-a344-60e0a23c0bfc" providerId="ADAL" clId="{8474C92F-C3FD-D647-9589-2E5A30E18CCC}" dt="2021-10-13T23:26:17.865" v="890" actId="1036"/>
          <ac:picMkLst>
            <pc:docMk/>
            <pc:sldMk cId="351958791" sldId="312"/>
            <ac:picMk id="39" creationId="{46D4FC94-E1F0-9A47-BEE3-88FFD14408B6}"/>
          </ac:picMkLst>
        </pc:picChg>
        <pc:picChg chg="mod">
          <ac:chgData name="Selva, Megan" userId="3af50308-fac0-4584-a344-60e0a23c0bfc" providerId="ADAL" clId="{8474C92F-C3FD-D647-9589-2E5A30E18CCC}" dt="2021-10-13T23:26:17.865" v="890" actId="1036"/>
          <ac:picMkLst>
            <pc:docMk/>
            <pc:sldMk cId="351958791" sldId="312"/>
            <ac:picMk id="40" creationId="{FAFC3554-6539-E546-BBC6-5F702CD6B98B}"/>
          </ac:picMkLst>
        </pc:picChg>
        <pc:picChg chg="mod">
          <ac:chgData name="Selva, Megan" userId="3af50308-fac0-4584-a344-60e0a23c0bfc" providerId="ADAL" clId="{8474C92F-C3FD-D647-9589-2E5A30E18CCC}" dt="2021-10-13T23:26:17.865" v="890" actId="1036"/>
          <ac:picMkLst>
            <pc:docMk/>
            <pc:sldMk cId="351958791" sldId="312"/>
            <ac:picMk id="41" creationId="{B01CC5CC-8DC5-B146-B595-D766C9E969AF}"/>
          </ac:picMkLst>
        </pc:picChg>
        <pc:picChg chg="mod">
          <ac:chgData name="Selva, Megan" userId="3af50308-fac0-4584-a344-60e0a23c0bfc" providerId="ADAL" clId="{8474C92F-C3FD-D647-9589-2E5A30E18CCC}" dt="2021-10-13T23:26:17.865" v="890" actId="1036"/>
          <ac:picMkLst>
            <pc:docMk/>
            <pc:sldMk cId="351958791" sldId="312"/>
            <ac:picMk id="42" creationId="{9CBFCC25-6924-6A44-922F-265E3E04A800}"/>
          </ac:picMkLst>
        </pc:picChg>
        <pc:picChg chg="mod">
          <ac:chgData name="Selva, Megan" userId="3af50308-fac0-4584-a344-60e0a23c0bfc" providerId="ADAL" clId="{8474C92F-C3FD-D647-9589-2E5A30E18CCC}" dt="2021-10-13T23:26:17.865" v="890" actId="1036"/>
          <ac:picMkLst>
            <pc:docMk/>
            <pc:sldMk cId="351958791" sldId="312"/>
            <ac:picMk id="43" creationId="{BF9384E0-0219-7B46-8CA7-1CCC5F4E159A}"/>
          </ac:picMkLst>
        </pc:picChg>
      </pc:sldChg>
      <pc:sldChg chg="addSp modSp mod ord">
        <pc:chgData name="Selva, Megan" userId="3af50308-fac0-4584-a344-60e0a23c0bfc" providerId="ADAL" clId="{8474C92F-C3FD-D647-9589-2E5A30E18CCC}" dt="2021-10-13T23:13:56.698" v="560" actId="20578"/>
        <pc:sldMkLst>
          <pc:docMk/>
          <pc:sldMk cId="4012438179" sldId="315"/>
        </pc:sldMkLst>
        <pc:graphicFrameChg chg="mod">
          <ac:chgData name="Selva, Megan" userId="3af50308-fac0-4584-a344-60e0a23c0bfc" providerId="ADAL" clId="{8474C92F-C3FD-D647-9589-2E5A30E18CCC}" dt="2021-10-12T22:08:37.623" v="7" actId="1076"/>
          <ac:graphicFrameMkLst>
            <pc:docMk/>
            <pc:sldMk cId="4012438179" sldId="315"/>
            <ac:graphicFrameMk id="2" creationId="{1EA89396-F6F6-894E-879F-E29A2D4C2D92}"/>
          </ac:graphicFrameMkLst>
        </pc:graphicFrameChg>
        <pc:picChg chg="add mod modCrop">
          <ac:chgData name="Selva, Megan" userId="3af50308-fac0-4584-a344-60e0a23c0bfc" providerId="ADAL" clId="{8474C92F-C3FD-D647-9589-2E5A30E18CCC}" dt="2021-10-12T22:11:18.330" v="15" actId="29295"/>
          <ac:picMkLst>
            <pc:docMk/>
            <pc:sldMk cId="4012438179" sldId="315"/>
            <ac:picMk id="5" creationId="{5AD306AD-57A5-9243-9E56-F55984461920}"/>
          </ac:picMkLst>
        </pc:picChg>
      </pc:sldChg>
      <pc:sldChg chg="delSp modSp add del mod">
        <pc:chgData name="Selva, Megan" userId="3af50308-fac0-4584-a344-60e0a23c0bfc" providerId="ADAL" clId="{8474C92F-C3FD-D647-9589-2E5A30E18CCC}" dt="2021-10-12T23:20:31.467" v="20" actId="2696"/>
        <pc:sldMkLst>
          <pc:docMk/>
          <pc:sldMk cId="122612147" sldId="316"/>
        </pc:sldMkLst>
        <pc:graphicFrameChg chg="del modGraphic">
          <ac:chgData name="Selva, Megan" userId="3af50308-fac0-4584-a344-60e0a23c0bfc" providerId="ADAL" clId="{8474C92F-C3FD-D647-9589-2E5A30E18CCC}" dt="2021-10-12T22:11:36.928" v="19" actId="478"/>
          <ac:graphicFrameMkLst>
            <pc:docMk/>
            <pc:sldMk cId="122612147" sldId="316"/>
            <ac:graphicFrameMk id="2" creationId="{1EA89396-F6F6-894E-879F-E29A2D4C2D92}"/>
          </ac:graphicFrameMkLst>
        </pc:graphicFrameChg>
        <pc:picChg chg="del">
          <ac:chgData name="Selva, Megan" userId="3af50308-fac0-4584-a344-60e0a23c0bfc" providerId="ADAL" clId="{8474C92F-C3FD-D647-9589-2E5A30E18CCC}" dt="2021-10-12T22:11:30.565" v="17" actId="478"/>
          <ac:picMkLst>
            <pc:docMk/>
            <pc:sldMk cId="122612147" sldId="316"/>
            <ac:picMk id="5" creationId="{5AD306AD-57A5-9243-9E56-F55984461920}"/>
          </ac:picMkLst>
        </pc:picChg>
      </pc:sldChg>
      <pc:sldChg chg="modSp add del mod">
        <pc:chgData name="Selva, Megan" userId="3af50308-fac0-4584-a344-60e0a23c0bfc" providerId="ADAL" clId="{8474C92F-C3FD-D647-9589-2E5A30E18CCC}" dt="2021-10-13T23:33:27.543" v="990" actId="2696"/>
        <pc:sldMkLst>
          <pc:docMk/>
          <pc:sldMk cId="1149742793" sldId="316"/>
        </pc:sldMkLst>
        <pc:spChg chg="mod">
          <ac:chgData name="Selva, Megan" userId="3af50308-fac0-4584-a344-60e0a23c0bfc" providerId="ADAL" clId="{8474C92F-C3FD-D647-9589-2E5A30E18CCC}" dt="2021-10-13T23:24:40.861" v="738" actId="20577"/>
          <ac:spMkLst>
            <pc:docMk/>
            <pc:sldMk cId="1149742793" sldId="316"/>
            <ac:spMk id="4" creationId="{CA8C31B2-68EC-B740-86F2-2C19489E9F59}"/>
          </ac:spMkLst>
        </pc:spChg>
      </pc:sldChg>
      <pc:sldChg chg="delSp modSp add del mod">
        <pc:chgData name="Selva, Megan" userId="3af50308-fac0-4584-a344-60e0a23c0bfc" providerId="ADAL" clId="{8474C92F-C3FD-D647-9589-2E5A30E18CCC}" dt="2021-10-13T23:34:10.793" v="1010" actId="2696"/>
        <pc:sldMkLst>
          <pc:docMk/>
          <pc:sldMk cId="1467694299" sldId="317"/>
        </pc:sldMkLst>
        <pc:spChg chg="mod">
          <ac:chgData name="Selva, Megan" userId="3af50308-fac0-4584-a344-60e0a23c0bfc" providerId="ADAL" clId="{8474C92F-C3FD-D647-9589-2E5A30E18CCC}" dt="2021-10-13T23:24:52.974" v="775" actId="20577"/>
          <ac:spMkLst>
            <pc:docMk/>
            <pc:sldMk cId="1467694299" sldId="317"/>
            <ac:spMk id="4" creationId="{CA8C31B2-68EC-B740-86F2-2C19489E9F59}"/>
          </ac:spMkLst>
        </pc:spChg>
        <pc:spChg chg="del">
          <ac:chgData name="Selva, Megan" userId="3af50308-fac0-4584-a344-60e0a23c0bfc" providerId="ADAL" clId="{8474C92F-C3FD-D647-9589-2E5A30E18CCC}" dt="2021-10-13T23:33:44.191" v="1003" actId="21"/>
          <ac:spMkLst>
            <pc:docMk/>
            <pc:sldMk cId="1467694299" sldId="317"/>
            <ac:spMk id="44" creationId="{BC8CC170-7485-2A49-8FA1-E7A77BD9C477}"/>
          </ac:spMkLst>
        </pc:spChg>
        <pc:spChg chg="del">
          <ac:chgData name="Selva, Megan" userId="3af50308-fac0-4584-a344-60e0a23c0bfc" providerId="ADAL" clId="{8474C92F-C3FD-D647-9589-2E5A30E18CCC}" dt="2021-10-13T23:33:44.191" v="1003" actId="21"/>
          <ac:spMkLst>
            <pc:docMk/>
            <pc:sldMk cId="1467694299" sldId="317"/>
            <ac:spMk id="45" creationId="{7869E7D9-7B21-5E4A-B33E-3807FA964A63}"/>
          </ac:spMkLst>
        </pc:spChg>
        <pc:spChg chg="del">
          <ac:chgData name="Selva, Megan" userId="3af50308-fac0-4584-a344-60e0a23c0bfc" providerId="ADAL" clId="{8474C92F-C3FD-D647-9589-2E5A30E18CCC}" dt="2021-10-13T23:33:44.191" v="1003" actId="21"/>
          <ac:spMkLst>
            <pc:docMk/>
            <pc:sldMk cId="1467694299" sldId="317"/>
            <ac:spMk id="46" creationId="{4C4573DE-8F0D-4547-943B-F2C2CA3F534D}"/>
          </ac:spMkLst>
        </pc:spChg>
        <pc:spChg chg="del">
          <ac:chgData name="Selva, Megan" userId="3af50308-fac0-4584-a344-60e0a23c0bfc" providerId="ADAL" clId="{8474C92F-C3FD-D647-9589-2E5A30E18CCC}" dt="2021-10-13T23:33:44.191" v="1003" actId="21"/>
          <ac:spMkLst>
            <pc:docMk/>
            <pc:sldMk cId="1467694299" sldId="317"/>
            <ac:spMk id="47" creationId="{D5CF49B2-219E-BB44-BC36-7B4E38ACFA8A}"/>
          </ac:spMkLst>
        </pc:spChg>
        <pc:spChg chg="del">
          <ac:chgData name="Selva, Megan" userId="3af50308-fac0-4584-a344-60e0a23c0bfc" providerId="ADAL" clId="{8474C92F-C3FD-D647-9589-2E5A30E18CCC}" dt="2021-10-13T23:33:44.191" v="1003" actId="21"/>
          <ac:spMkLst>
            <pc:docMk/>
            <pc:sldMk cId="1467694299" sldId="317"/>
            <ac:spMk id="48" creationId="{87AA804C-F1F7-9F4E-A171-DF471B4B78B4}"/>
          </ac:spMkLst>
        </pc:spChg>
        <pc:picChg chg="del">
          <ac:chgData name="Selva, Megan" userId="3af50308-fac0-4584-a344-60e0a23c0bfc" providerId="ADAL" clId="{8474C92F-C3FD-D647-9589-2E5A30E18CCC}" dt="2021-10-13T23:33:44.191" v="1003" actId="21"/>
          <ac:picMkLst>
            <pc:docMk/>
            <pc:sldMk cId="1467694299" sldId="317"/>
            <ac:picMk id="39" creationId="{46D4FC94-E1F0-9A47-BEE3-88FFD14408B6}"/>
          </ac:picMkLst>
        </pc:picChg>
        <pc:picChg chg="del">
          <ac:chgData name="Selva, Megan" userId="3af50308-fac0-4584-a344-60e0a23c0bfc" providerId="ADAL" clId="{8474C92F-C3FD-D647-9589-2E5A30E18CCC}" dt="2021-10-13T23:33:44.191" v="1003" actId="21"/>
          <ac:picMkLst>
            <pc:docMk/>
            <pc:sldMk cId="1467694299" sldId="317"/>
            <ac:picMk id="40" creationId="{FAFC3554-6539-E546-BBC6-5F702CD6B98B}"/>
          </ac:picMkLst>
        </pc:picChg>
        <pc:picChg chg="del">
          <ac:chgData name="Selva, Megan" userId="3af50308-fac0-4584-a344-60e0a23c0bfc" providerId="ADAL" clId="{8474C92F-C3FD-D647-9589-2E5A30E18CCC}" dt="2021-10-13T23:33:44.191" v="1003" actId="21"/>
          <ac:picMkLst>
            <pc:docMk/>
            <pc:sldMk cId="1467694299" sldId="317"/>
            <ac:picMk id="41" creationId="{B01CC5CC-8DC5-B146-B595-D766C9E969AF}"/>
          </ac:picMkLst>
        </pc:picChg>
        <pc:picChg chg="del">
          <ac:chgData name="Selva, Megan" userId="3af50308-fac0-4584-a344-60e0a23c0bfc" providerId="ADAL" clId="{8474C92F-C3FD-D647-9589-2E5A30E18CCC}" dt="2021-10-13T23:33:44.191" v="1003" actId="21"/>
          <ac:picMkLst>
            <pc:docMk/>
            <pc:sldMk cId="1467694299" sldId="317"/>
            <ac:picMk id="42" creationId="{9CBFCC25-6924-6A44-922F-265E3E04A800}"/>
          </ac:picMkLst>
        </pc:picChg>
        <pc:picChg chg="del">
          <ac:chgData name="Selva, Megan" userId="3af50308-fac0-4584-a344-60e0a23c0bfc" providerId="ADAL" clId="{8474C92F-C3FD-D647-9589-2E5A30E18CCC}" dt="2021-10-13T23:33:44.191" v="1003" actId="21"/>
          <ac:picMkLst>
            <pc:docMk/>
            <pc:sldMk cId="1467694299" sldId="317"/>
            <ac:picMk id="43" creationId="{BF9384E0-0219-7B46-8CA7-1CCC5F4E159A}"/>
          </ac:picMkLst>
        </pc:picChg>
      </pc:sldChg>
      <pc:sldChg chg="addSp delSp modSp add mod">
        <pc:chgData name="Selva, Megan" userId="3af50308-fac0-4584-a344-60e0a23c0bfc" providerId="ADAL" clId="{8474C92F-C3FD-D647-9589-2E5A30E18CCC}" dt="2021-10-13T23:45:39.170" v="1251" actId="1076"/>
        <pc:sldMkLst>
          <pc:docMk/>
          <pc:sldMk cId="1894299599" sldId="318"/>
        </pc:sldMkLst>
        <pc:spChg chg="add del mod">
          <ac:chgData name="Selva, Megan" userId="3af50308-fac0-4584-a344-60e0a23c0bfc" providerId="ADAL" clId="{8474C92F-C3FD-D647-9589-2E5A30E18CCC}" dt="2021-10-13T23:33:06.989" v="985"/>
          <ac:spMkLst>
            <pc:docMk/>
            <pc:sldMk cId="1894299599" sldId="318"/>
            <ac:spMk id="2" creationId="{1B832C69-40D4-2948-B97D-CD09F49DE0E1}"/>
          </ac:spMkLst>
        </pc:spChg>
        <pc:spChg chg="mod">
          <ac:chgData name="Selva, Megan" userId="3af50308-fac0-4584-a344-60e0a23c0bfc" providerId="ADAL" clId="{8474C92F-C3FD-D647-9589-2E5A30E18CCC}" dt="2021-10-13T23:32:51.443" v="982" actId="20577"/>
          <ac:spMkLst>
            <pc:docMk/>
            <pc:sldMk cId="1894299599" sldId="318"/>
            <ac:spMk id="4" creationId="{CA8C31B2-68EC-B740-86F2-2C19489E9F59}"/>
          </ac:spMkLst>
        </pc:spChg>
        <pc:spChg chg="del">
          <ac:chgData name="Selva, Megan" userId="3af50308-fac0-4584-a344-60e0a23c0bfc" providerId="ADAL" clId="{8474C92F-C3FD-D647-9589-2E5A30E18CCC}" dt="2021-10-13T23:33:10.280" v="986" actId="478"/>
          <ac:spMkLst>
            <pc:docMk/>
            <pc:sldMk cId="1894299599" sldId="318"/>
            <ac:spMk id="29" creationId="{90C76F45-279B-AA4C-A9B9-A8EFA533142E}"/>
          </ac:spMkLst>
        </pc:spChg>
        <pc:spChg chg="del">
          <ac:chgData name="Selva, Megan" userId="3af50308-fac0-4584-a344-60e0a23c0bfc" providerId="ADAL" clId="{8474C92F-C3FD-D647-9589-2E5A30E18CCC}" dt="2021-10-13T23:33:10.280" v="986" actId="478"/>
          <ac:spMkLst>
            <pc:docMk/>
            <pc:sldMk cId="1894299599" sldId="318"/>
            <ac:spMk id="30" creationId="{069B5DF0-F1AD-C54C-8CFF-702A88B7BF4F}"/>
          </ac:spMkLst>
        </pc:spChg>
        <pc:spChg chg="del">
          <ac:chgData name="Selva, Megan" userId="3af50308-fac0-4584-a344-60e0a23c0bfc" providerId="ADAL" clId="{8474C92F-C3FD-D647-9589-2E5A30E18CCC}" dt="2021-10-13T23:33:10.280" v="986" actId="478"/>
          <ac:spMkLst>
            <pc:docMk/>
            <pc:sldMk cId="1894299599" sldId="318"/>
            <ac:spMk id="31" creationId="{4239BA04-0D24-A844-8CEE-AB7AD9B06EDC}"/>
          </ac:spMkLst>
        </pc:spChg>
        <pc:spChg chg="del">
          <ac:chgData name="Selva, Megan" userId="3af50308-fac0-4584-a344-60e0a23c0bfc" providerId="ADAL" clId="{8474C92F-C3FD-D647-9589-2E5A30E18CCC}" dt="2021-10-13T23:33:10.280" v="986" actId="478"/>
          <ac:spMkLst>
            <pc:docMk/>
            <pc:sldMk cId="1894299599" sldId="318"/>
            <ac:spMk id="32" creationId="{04B448C5-3A43-5A45-A7D0-78CB838DC045}"/>
          </ac:spMkLst>
        </pc:spChg>
        <pc:spChg chg="del">
          <ac:chgData name="Selva, Megan" userId="3af50308-fac0-4584-a344-60e0a23c0bfc" providerId="ADAL" clId="{8474C92F-C3FD-D647-9589-2E5A30E18CCC}" dt="2021-10-13T23:33:10.280" v="986" actId="478"/>
          <ac:spMkLst>
            <pc:docMk/>
            <pc:sldMk cId="1894299599" sldId="318"/>
            <ac:spMk id="33" creationId="{2AAE68AE-2383-B04A-BF2B-E2FA1C1FED38}"/>
          </ac:spMkLst>
        </pc:spChg>
        <pc:spChg chg="mod">
          <ac:chgData name="Selva, Megan" userId="3af50308-fac0-4584-a344-60e0a23c0bfc" providerId="ADAL" clId="{8474C92F-C3FD-D647-9589-2E5A30E18CCC}" dt="2021-10-13T23:35:17.507" v="1079" actId="1037"/>
          <ac:spMkLst>
            <pc:docMk/>
            <pc:sldMk cId="1894299599" sldId="318"/>
            <ac:spMk id="34" creationId="{88546895-8541-E04F-9D02-A600AE5B8BCB}"/>
          </ac:spMkLst>
        </pc:spChg>
        <pc:spChg chg="mod">
          <ac:chgData name="Selva, Megan" userId="3af50308-fac0-4584-a344-60e0a23c0bfc" providerId="ADAL" clId="{8474C92F-C3FD-D647-9589-2E5A30E18CCC}" dt="2021-10-13T23:35:17.507" v="1079" actId="1037"/>
          <ac:spMkLst>
            <pc:docMk/>
            <pc:sldMk cId="1894299599" sldId="318"/>
            <ac:spMk id="35" creationId="{26E9E079-1782-A249-BD2E-7D06D5E5EF1E}"/>
          </ac:spMkLst>
        </pc:spChg>
        <pc:spChg chg="mod">
          <ac:chgData name="Selva, Megan" userId="3af50308-fac0-4584-a344-60e0a23c0bfc" providerId="ADAL" clId="{8474C92F-C3FD-D647-9589-2E5A30E18CCC}" dt="2021-10-13T23:35:17.507" v="1079" actId="1037"/>
          <ac:spMkLst>
            <pc:docMk/>
            <pc:sldMk cId="1894299599" sldId="318"/>
            <ac:spMk id="36" creationId="{52B59551-5A3F-1948-B739-29DF10CBE60F}"/>
          </ac:spMkLst>
        </pc:spChg>
        <pc:spChg chg="mod">
          <ac:chgData name="Selva, Megan" userId="3af50308-fac0-4584-a344-60e0a23c0bfc" providerId="ADAL" clId="{8474C92F-C3FD-D647-9589-2E5A30E18CCC}" dt="2021-10-13T23:35:17.507" v="1079" actId="1037"/>
          <ac:spMkLst>
            <pc:docMk/>
            <pc:sldMk cId="1894299599" sldId="318"/>
            <ac:spMk id="37" creationId="{F8426E61-7580-6743-8DEA-84185D24C4B2}"/>
          </ac:spMkLst>
        </pc:spChg>
        <pc:spChg chg="mod">
          <ac:chgData name="Selva, Megan" userId="3af50308-fac0-4584-a344-60e0a23c0bfc" providerId="ADAL" clId="{8474C92F-C3FD-D647-9589-2E5A30E18CCC}" dt="2021-10-13T23:35:35.196" v="1092" actId="6549"/>
          <ac:spMkLst>
            <pc:docMk/>
            <pc:sldMk cId="1894299599" sldId="318"/>
            <ac:spMk id="44" creationId="{BC8CC170-7485-2A49-8FA1-E7A77BD9C477}"/>
          </ac:spMkLst>
        </pc:spChg>
        <pc:spChg chg="mod">
          <ac:chgData name="Selva, Megan" userId="3af50308-fac0-4584-a344-60e0a23c0bfc" providerId="ADAL" clId="{8474C92F-C3FD-D647-9589-2E5A30E18CCC}" dt="2021-10-13T23:35:45.803" v="1103" actId="14100"/>
          <ac:spMkLst>
            <pc:docMk/>
            <pc:sldMk cId="1894299599" sldId="318"/>
            <ac:spMk id="45" creationId="{7869E7D9-7B21-5E4A-B33E-3807FA964A63}"/>
          </ac:spMkLst>
        </pc:spChg>
        <pc:spChg chg="mod">
          <ac:chgData name="Selva, Megan" userId="3af50308-fac0-4584-a344-60e0a23c0bfc" providerId="ADAL" clId="{8474C92F-C3FD-D647-9589-2E5A30E18CCC}" dt="2021-10-13T23:35:55.928" v="1117" actId="14100"/>
          <ac:spMkLst>
            <pc:docMk/>
            <pc:sldMk cId="1894299599" sldId="318"/>
            <ac:spMk id="46" creationId="{4C4573DE-8F0D-4547-943B-F2C2CA3F534D}"/>
          </ac:spMkLst>
        </pc:spChg>
        <pc:spChg chg="mod">
          <ac:chgData name="Selva, Megan" userId="3af50308-fac0-4584-a344-60e0a23c0bfc" providerId="ADAL" clId="{8474C92F-C3FD-D647-9589-2E5A30E18CCC}" dt="2021-10-13T23:36:10.024" v="1132" actId="20577"/>
          <ac:spMkLst>
            <pc:docMk/>
            <pc:sldMk cId="1894299599" sldId="318"/>
            <ac:spMk id="47" creationId="{D5CF49B2-219E-BB44-BC36-7B4E38ACFA8A}"/>
          </ac:spMkLst>
        </pc:spChg>
        <pc:spChg chg="mod">
          <ac:chgData name="Selva, Megan" userId="3af50308-fac0-4584-a344-60e0a23c0bfc" providerId="ADAL" clId="{8474C92F-C3FD-D647-9589-2E5A30E18CCC}" dt="2021-10-13T23:36:19.463" v="1143" actId="20577"/>
          <ac:spMkLst>
            <pc:docMk/>
            <pc:sldMk cId="1894299599" sldId="318"/>
            <ac:spMk id="48" creationId="{87AA804C-F1F7-9F4E-A171-DF471B4B78B4}"/>
          </ac:spMkLst>
        </pc:spChg>
        <pc:spChg chg="mod">
          <ac:chgData name="Selva, Megan" userId="3af50308-fac0-4584-a344-60e0a23c0bfc" providerId="ADAL" clId="{8474C92F-C3FD-D647-9589-2E5A30E18CCC}" dt="2021-10-13T23:35:17.507" v="1079" actId="1037"/>
          <ac:spMkLst>
            <pc:docMk/>
            <pc:sldMk cId="1894299599" sldId="318"/>
            <ac:spMk id="49" creationId="{2E6412DD-7E63-FD41-931D-3DD91AF873B5}"/>
          </ac:spMkLst>
        </pc:spChg>
        <pc:spChg chg="add mod">
          <ac:chgData name="Selva, Megan" userId="3af50308-fac0-4584-a344-60e0a23c0bfc" providerId="ADAL" clId="{8474C92F-C3FD-D647-9589-2E5A30E18CCC}" dt="2021-10-13T23:33:19.802" v="989" actId="1076"/>
          <ac:spMkLst>
            <pc:docMk/>
            <pc:sldMk cId="1894299599" sldId="318"/>
            <ac:spMk id="55" creationId="{274BC273-4E56-2848-AE76-4B20298B0308}"/>
          </ac:spMkLst>
        </pc:spChg>
        <pc:spChg chg="add mod">
          <ac:chgData name="Selva, Megan" userId="3af50308-fac0-4584-a344-60e0a23c0bfc" providerId="ADAL" clId="{8474C92F-C3FD-D647-9589-2E5A30E18CCC}" dt="2021-10-13T23:33:19.802" v="989" actId="1076"/>
          <ac:spMkLst>
            <pc:docMk/>
            <pc:sldMk cId="1894299599" sldId="318"/>
            <ac:spMk id="56" creationId="{566EAF15-8B50-6444-9EB8-F020CBF2F432}"/>
          </ac:spMkLst>
        </pc:spChg>
        <pc:spChg chg="add mod">
          <ac:chgData name="Selva, Megan" userId="3af50308-fac0-4584-a344-60e0a23c0bfc" providerId="ADAL" clId="{8474C92F-C3FD-D647-9589-2E5A30E18CCC}" dt="2021-10-13T23:33:19.802" v="989" actId="1076"/>
          <ac:spMkLst>
            <pc:docMk/>
            <pc:sldMk cId="1894299599" sldId="318"/>
            <ac:spMk id="57" creationId="{7FCCCBE2-1366-B04C-B8FB-FA1BDD6309EB}"/>
          </ac:spMkLst>
        </pc:spChg>
        <pc:spChg chg="add mod">
          <ac:chgData name="Selva, Megan" userId="3af50308-fac0-4584-a344-60e0a23c0bfc" providerId="ADAL" clId="{8474C92F-C3FD-D647-9589-2E5A30E18CCC}" dt="2021-10-13T23:33:19.802" v="989" actId="1076"/>
          <ac:spMkLst>
            <pc:docMk/>
            <pc:sldMk cId="1894299599" sldId="318"/>
            <ac:spMk id="58" creationId="{B5923452-69DA-8946-80A9-FA2A36F39A8C}"/>
          </ac:spMkLst>
        </pc:spChg>
        <pc:spChg chg="add mod">
          <ac:chgData name="Selva, Megan" userId="3af50308-fac0-4584-a344-60e0a23c0bfc" providerId="ADAL" clId="{8474C92F-C3FD-D647-9589-2E5A30E18CCC}" dt="2021-10-13T23:45:39.170" v="1251" actId="1076"/>
          <ac:spMkLst>
            <pc:docMk/>
            <pc:sldMk cId="1894299599" sldId="318"/>
            <ac:spMk id="59" creationId="{37E3C82F-99C9-6947-B89C-F669F36F9660}"/>
          </ac:spMkLst>
        </pc:spChg>
        <pc:picChg chg="del">
          <ac:chgData name="Selva, Megan" userId="3af50308-fac0-4584-a344-60e0a23c0bfc" providerId="ADAL" clId="{8474C92F-C3FD-D647-9589-2E5A30E18CCC}" dt="2021-10-13T23:33:10.280" v="986" actId="478"/>
          <ac:picMkLst>
            <pc:docMk/>
            <pc:sldMk cId="1894299599" sldId="318"/>
            <ac:picMk id="7" creationId="{C63C02E4-E2C7-FC49-B8DC-A2523562EE0C}"/>
          </ac:picMkLst>
        </pc:picChg>
        <pc:picChg chg="del">
          <ac:chgData name="Selva, Megan" userId="3af50308-fac0-4584-a344-60e0a23c0bfc" providerId="ADAL" clId="{8474C92F-C3FD-D647-9589-2E5A30E18CCC}" dt="2021-10-13T23:33:10.280" v="986" actId="478"/>
          <ac:picMkLst>
            <pc:docMk/>
            <pc:sldMk cId="1894299599" sldId="318"/>
            <ac:picMk id="9" creationId="{D6AD1CB8-6FB9-AE4F-A399-4F2F64A89069}"/>
          </ac:picMkLst>
        </pc:picChg>
        <pc:picChg chg="del">
          <ac:chgData name="Selva, Megan" userId="3af50308-fac0-4584-a344-60e0a23c0bfc" providerId="ADAL" clId="{8474C92F-C3FD-D647-9589-2E5A30E18CCC}" dt="2021-10-13T23:33:10.280" v="986" actId="478"/>
          <ac:picMkLst>
            <pc:docMk/>
            <pc:sldMk cId="1894299599" sldId="318"/>
            <ac:picMk id="11" creationId="{9BD0A92C-F289-8D40-BD3B-E65BB904665B}"/>
          </ac:picMkLst>
        </pc:picChg>
        <pc:picChg chg="del">
          <ac:chgData name="Selva, Megan" userId="3af50308-fac0-4584-a344-60e0a23c0bfc" providerId="ADAL" clId="{8474C92F-C3FD-D647-9589-2E5A30E18CCC}" dt="2021-10-13T23:33:10.280" v="986" actId="478"/>
          <ac:picMkLst>
            <pc:docMk/>
            <pc:sldMk cId="1894299599" sldId="318"/>
            <ac:picMk id="13" creationId="{A03F09FF-1361-E14A-BCF0-BCD26DD3AE08}"/>
          </ac:picMkLst>
        </pc:picChg>
        <pc:picChg chg="del">
          <ac:chgData name="Selva, Megan" userId="3af50308-fac0-4584-a344-60e0a23c0bfc" providerId="ADAL" clId="{8474C92F-C3FD-D647-9589-2E5A30E18CCC}" dt="2021-10-13T23:33:10.280" v="986" actId="478"/>
          <ac:picMkLst>
            <pc:docMk/>
            <pc:sldMk cId="1894299599" sldId="318"/>
            <ac:picMk id="15" creationId="{EEDE2788-45B3-814E-8D6B-541C3B0A23EF}"/>
          </ac:picMkLst>
        </pc:picChg>
        <pc:picChg chg="mod">
          <ac:chgData name="Selva, Megan" userId="3af50308-fac0-4584-a344-60e0a23c0bfc" providerId="ADAL" clId="{8474C92F-C3FD-D647-9589-2E5A30E18CCC}" dt="2021-10-13T23:35:17.507" v="1079" actId="1037"/>
          <ac:picMkLst>
            <pc:docMk/>
            <pc:sldMk cId="1894299599" sldId="318"/>
            <ac:picMk id="19" creationId="{655834AC-B125-4E43-884E-A26BA5985FD6}"/>
          </ac:picMkLst>
        </pc:picChg>
        <pc:picChg chg="mod">
          <ac:chgData name="Selva, Megan" userId="3af50308-fac0-4584-a344-60e0a23c0bfc" providerId="ADAL" clId="{8474C92F-C3FD-D647-9589-2E5A30E18CCC}" dt="2021-10-13T23:35:17.507" v="1079" actId="1037"/>
          <ac:picMkLst>
            <pc:docMk/>
            <pc:sldMk cId="1894299599" sldId="318"/>
            <ac:picMk id="20" creationId="{D06BF5CC-CAA7-0647-B234-29A7A23CCD7D}"/>
          </ac:picMkLst>
        </pc:picChg>
        <pc:picChg chg="mod">
          <ac:chgData name="Selva, Megan" userId="3af50308-fac0-4584-a344-60e0a23c0bfc" providerId="ADAL" clId="{8474C92F-C3FD-D647-9589-2E5A30E18CCC}" dt="2021-10-13T23:35:17.507" v="1079" actId="1037"/>
          <ac:picMkLst>
            <pc:docMk/>
            <pc:sldMk cId="1894299599" sldId="318"/>
            <ac:picMk id="21" creationId="{BCC2C1BC-EEB8-DB42-8FB8-1867FE7CB572}"/>
          </ac:picMkLst>
        </pc:picChg>
        <pc:picChg chg="mod">
          <ac:chgData name="Selva, Megan" userId="3af50308-fac0-4584-a344-60e0a23c0bfc" providerId="ADAL" clId="{8474C92F-C3FD-D647-9589-2E5A30E18CCC}" dt="2021-10-13T23:35:17.507" v="1079" actId="1037"/>
          <ac:picMkLst>
            <pc:docMk/>
            <pc:sldMk cId="1894299599" sldId="318"/>
            <ac:picMk id="22" creationId="{DD92666F-E898-3040-A2F8-E2C5E2A39228}"/>
          </ac:picMkLst>
        </pc:picChg>
        <pc:picChg chg="mod">
          <ac:chgData name="Selva, Megan" userId="3af50308-fac0-4584-a344-60e0a23c0bfc" providerId="ADAL" clId="{8474C92F-C3FD-D647-9589-2E5A30E18CCC}" dt="2021-10-13T23:35:17.507" v="1079" actId="1037"/>
          <ac:picMkLst>
            <pc:docMk/>
            <pc:sldMk cId="1894299599" sldId="318"/>
            <ac:picMk id="23" creationId="{3E8C0BD3-EBD6-1648-A3DF-A2303D7ECF5C}"/>
          </ac:picMkLst>
        </pc:picChg>
        <pc:picChg chg="add mod">
          <ac:chgData name="Selva, Megan" userId="3af50308-fac0-4584-a344-60e0a23c0bfc" providerId="ADAL" clId="{8474C92F-C3FD-D647-9589-2E5A30E18CCC}" dt="2021-10-13T23:33:19.802" v="989" actId="1076"/>
          <ac:picMkLst>
            <pc:docMk/>
            <pc:sldMk cId="1894299599" sldId="318"/>
            <ac:picMk id="50" creationId="{D099CC20-0587-E447-97FF-116DBDF3E7B8}"/>
          </ac:picMkLst>
        </pc:picChg>
        <pc:picChg chg="add mod">
          <ac:chgData name="Selva, Megan" userId="3af50308-fac0-4584-a344-60e0a23c0bfc" providerId="ADAL" clId="{8474C92F-C3FD-D647-9589-2E5A30E18CCC}" dt="2021-10-13T23:33:19.802" v="989" actId="1076"/>
          <ac:picMkLst>
            <pc:docMk/>
            <pc:sldMk cId="1894299599" sldId="318"/>
            <ac:picMk id="51" creationId="{9FA536D5-E853-624F-80D6-663E3BDD136D}"/>
          </ac:picMkLst>
        </pc:picChg>
        <pc:picChg chg="add mod">
          <ac:chgData name="Selva, Megan" userId="3af50308-fac0-4584-a344-60e0a23c0bfc" providerId="ADAL" clId="{8474C92F-C3FD-D647-9589-2E5A30E18CCC}" dt="2021-10-13T23:33:19.802" v="989" actId="1076"/>
          <ac:picMkLst>
            <pc:docMk/>
            <pc:sldMk cId="1894299599" sldId="318"/>
            <ac:picMk id="52" creationId="{F2E0BC4E-8E42-544D-AD48-874B250C74D7}"/>
          </ac:picMkLst>
        </pc:picChg>
        <pc:picChg chg="add mod">
          <ac:chgData name="Selva, Megan" userId="3af50308-fac0-4584-a344-60e0a23c0bfc" providerId="ADAL" clId="{8474C92F-C3FD-D647-9589-2E5A30E18CCC}" dt="2021-10-13T23:33:19.802" v="989" actId="1076"/>
          <ac:picMkLst>
            <pc:docMk/>
            <pc:sldMk cId="1894299599" sldId="318"/>
            <ac:picMk id="53" creationId="{646084D3-604E-FE44-AB11-788BF2227BEE}"/>
          </ac:picMkLst>
        </pc:picChg>
        <pc:picChg chg="add mod">
          <ac:chgData name="Selva, Megan" userId="3af50308-fac0-4584-a344-60e0a23c0bfc" providerId="ADAL" clId="{8474C92F-C3FD-D647-9589-2E5A30E18CCC}" dt="2021-10-13T23:33:19.802" v="989" actId="1076"/>
          <ac:picMkLst>
            <pc:docMk/>
            <pc:sldMk cId="1894299599" sldId="318"/>
            <ac:picMk id="54" creationId="{B8376260-4F8B-374E-A4FC-8A0E37A3AA80}"/>
          </ac:picMkLst>
        </pc:picChg>
      </pc:sldChg>
      <pc:sldChg chg="addSp delSp modSp add mod">
        <pc:chgData name="Selva, Megan" userId="3af50308-fac0-4584-a344-60e0a23c0bfc" providerId="ADAL" clId="{8474C92F-C3FD-D647-9589-2E5A30E18CCC}" dt="2021-10-13T23:45:23.491" v="1250" actId="1038"/>
        <pc:sldMkLst>
          <pc:docMk/>
          <pc:sldMk cId="4023473718" sldId="319"/>
        </pc:sldMkLst>
        <pc:spChg chg="mod">
          <ac:chgData name="Selva, Megan" userId="3af50308-fac0-4584-a344-60e0a23c0bfc" providerId="ADAL" clId="{8474C92F-C3FD-D647-9589-2E5A30E18CCC}" dt="2021-10-13T23:34:07.066" v="1009" actId="20577"/>
          <ac:spMkLst>
            <pc:docMk/>
            <pc:sldMk cId="4023473718" sldId="319"/>
            <ac:spMk id="4" creationId="{CA8C31B2-68EC-B740-86F2-2C19489E9F59}"/>
          </ac:spMkLst>
        </pc:spChg>
        <pc:spChg chg="mod">
          <ac:chgData name="Selva, Megan" userId="3af50308-fac0-4584-a344-60e0a23c0bfc" providerId="ADAL" clId="{8474C92F-C3FD-D647-9589-2E5A30E18CCC}" dt="2021-10-13T23:44:26.299" v="1194" actId="1038"/>
          <ac:spMkLst>
            <pc:docMk/>
            <pc:sldMk cId="4023473718" sldId="319"/>
            <ac:spMk id="34" creationId="{88546895-8541-E04F-9D02-A600AE5B8BCB}"/>
          </ac:spMkLst>
        </pc:spChg>
        <pc:spChg chg="mod">
          <ac:chgData name="Selva, Megan" userId="3af50308-fac0-4584-a344-60e0a23c0bfc" providerId="ADAL" clId="{8474C92F-C3FD-D647-9589-2E5A30E18CCC}" dt="2021-10-13T23:44:26.299" v="1194" actId="1038"/>
          <ac:spMkLst>
            <pc:docMk/>
            <pc:sldMk cId="4023473718" sldId="319"/>
            <ac:spMk id="35" creationId="{26E9E079-1782-A249-BD2E-7D06D5E5EF1E}"/>
          </ac:spMkLst>
        </pc:spChg>
        <pc:spChg chg="mod">
          <ac:chgData name="Selva, Megan" userId="3af50308-fac0-4584-a344-60e0a23c0bfc" providerId="ADAL" clId="{8474C92F-C3FD-D647-9589-2E5A30E18CCC}" dt="2021-10-13T23:44:26.299" v="1194" actId="1038"/>
          <ac:spMkLst>
            <pc:docMk/>
            <pc:sldMk cId="4023473718" sldId="319"/>
            <ac:spMk id="36" creationId="{52B59551-5A3F-1948-B739-29DF10CBE60F}"/>
          </ac:spMkLst>
        </pc:spChg>
        <pc:spChg chg="mod">
          <ac:chgData name="Selva, Megan" userId="3af50308-fac0-4584-a344-60e0a23c0bfc" providerId="ADAL" clId="{8474C92F-C3FD-D647-9589-2E5A30E18CCC}" dt="2021-10-13T23:44:26.299" v="1194" actId="1038"/>
          <ac:spMkLst>
            <pc:docMk/>
            <pc:sldMk cId="4023473718" sldId="319"/>
            <ac:spMk id="37" creationId="{F8426E61-7580-6743-8DEA-84185D24C4B2}"/>
          </ac:spMkLst>
        </pc:spChg>
        <pc:spChg chg="mod">
          <ac:chgData name="Selva, Megan" userId="3af50308-fac0-4584-a344-60e0a23c0bfc" providerId="ADAL" clId="{8474C92F-C3FD-D647-9589-2E5A30E18CCC}" dt="2021-10-13T23:45:23.491" v="1250" actId="1038"/>
          <ac:spMkLst>
            <pc:docMk/>
            <pc:sldMk cId="4023473718" sldId="319"/>
            <ac:spMk id="44" creationId="{BC8CC170-7485-2A49-8FA1-E7A77BD9C477}"/>
          </ac:spMkLst>
        </pc:spChg>
        <pc:spChg chg="mod">
          <ac:chgData name="Selva, Megan" userId="3af50308-fac0-4584-a344-60e0a23c0bfc" providerId="ADAL" clId="{8474C92F-C3FD-D647-9589-2E5A30E18CCC}" dt="2021-10-13T23:45:23.491" v="1250" actId="1038"/>
          <ac:spMkLst>
            <pc:docMk/>
            <pc:sldMk cId="4023473718" sldId="319"/>
            <ac:spMk id="45" creationId="{7869E7D9-7B21-5E4A-B33E-3807FA964A63}"/>
          </ac:spMkLst>
        </pc:spChg>
        <pc:spChg chg="mod">
          <ac:chgData name="Selva, Megan" userId="3af50308-fac0-4584-a344-60e0a23c0bfc" providerId="ADAL" clId="{8474C92F-C3FD-D647-9589-2E5A30E18CCC}" dt="2021-10-13T23:45:23.491" v="1250" actId="1038"/>
          <ac:spMkLst>
            <pc:docMk/>
            <pc:sldMk cId="4023473718" sldId="319"/>
            <ac:spMk id="46" creationId="{4C4573DE-8F0D-4547-943B-F2C2CA3F534D}"/>
          </ac:spMkLst>
        </pc:spChg>
        <pc:spChg chg="mod">
          <ac:chgData name="Selva, Megan" userId="3af50308-fac0-4584-a344-60e0a23c0bfc" providerId="ADAL" clId="{8474C92F-C3FD-D647-9589-2E5A30E18CCC}" dt="2021-10-13T23:45:23.491" v="1250" actId="1038"/>
          <ac:spMkLst>
            <pc:docMk/>
            <pc:sldMk cId="4023473718" sldId="319"/>
            <ac:spMk id="47" creationId="{D5CF49B2-219E-BB44-BC36-7B4E38ACFA8A}"/>
          </ac:spMkLst>
        </pc:spChg>
        <pc:spChg chg="mod">
          <ac:chgData name="Selva, Megan" userId="3af50308-fac0-4584-a344-60e0a23c0bfc" providerId="ADAL" clId="{8474C92F-C3FD-D647-9589-2E5A30E18CCC}" dt="2021-10-13T23:45:23.491" v="1250" actId="1038"/>
          <ac:spMkLst>
            <pc:docMk/>
            <pc:sldMk cId="4023473718" sldId="319"/>
            <ac:spMk id="48" creationId="{87AA804C-F1F7-9F4E-A171-DF471B4B78B4}"/>
          </ac:spMkLst>
        </pc:spChg>
        <pc:spChg chg="mod">
          <ac:chgData name="Selva, Megan" userId="3af50308-fac0-4584-a344-60e0a23c0bfc" providerId="ADAL" clId="{8474C92F-C3FD-D647-9589-2E5A30E18CCC}" dt="2021-10-13T23:44:26.299" v="1194" actId="1038"/>
          <ac:spMkLst>
            <pc:docMk/>
            <pc:sldMk cId="4023473718" sldId="319"/>
            <ac:spMk id="49" creationId="{2E6412DD-7E63-FD41-931D-3DD91AF873B5}"/>
          </ac:spMkLst>
        </pc:spChg>
        <pc:spChg chg="del">
          <ac:chgData name="Selva, Megan" userId="3af50308-fac0-4584-a344-60e0a23c0bfc" providerId="ADAL" clId="{8474C92F-C3FD-D647-9589-2E5A30E18CCC}" dt="2021-10-13T23:33:50.404" v="1004" actId="478"/>
          <ac:spMkLst>
            <pc:docMk/>
            <pc:sldMk cId="4023473718" sldId="319"/>
            <ac:spMk id="55" creationId="{274BC273-4E56-2848-AE76-4B20298B0308}"/>
          </ac:spMkLst>
        </pc:spChg>
        <pc:spChg chg="del">
          <ac:chgData name="Selva, Megan" userId="3af50308-fac0-4584-a344-60e0a23c0bfc" providerId="ADAL" clId="{8474C92F-C3FD-D647-9589-2E5A30E18CCC}" dt="2021-10-13T23:33:52.717" v="1005" actId="478"/>
          <ac:spMkLst>
            <pc:docMk/>
            <pc:sldMk cId="4023473718" sldId="319"/>
            <ac:spMk id="56" creationId="{566EAF15-8B50-6444-9EB8-F020CBF2F432}"/>
          </ac:spMkLst>
        </pc:spChg>
        <pc:spChg chg="del">
          <ac:chgData name="Selva, Megan" userId="3af50308-fac0-4584-a344-60e0a23c0bfc" providerId="ADAL" clId="{8474C92F-C3FD-D647-9589-2E5A30E18CCC}" dt="2021-10-13T23:33:50.404" v="1004" actId="478"/>
          <ac:spMkLst>
            <pc:docMk/>
            <pc:sldMk cId="4023473718" sldId="319"/>
            <ac:spMk id="57" creationId="{7FCCCBE2-1366-B04C-B8FB-FA1BDD6309EB}"/>
          </ac:spMkLst>
        </pc:spChg>
        <pc:spChg chg="del">
          <ac:chgData name="Selva, Megan" userId="3af50308-fac0-4584-a344-60e0a23c0bfc" providerId="ADAL" clId="{8474C92F-C3FD-D647-9589-2E5A30E18CCC}" dt="2021-10-13T23:33:50.404" v="1004" actId="478"/>
          <ac:spMkLst>
            <pc:docMk/>
            <pc:sldMk cId="4023473718" sldId="319"/>
            <ac:spMk id="58" creationId="{B5923452-69DA-8946-80A9-FA2A36F39A8C}"/>
          </ac:spMkLst>
        </pc:spChg>
        <pc:spChg chg="del">
          <ac:chgData name="Selva, Megan" userId="3af50308-fac0-4584-a344-60e0a23c0bfc" providerId="ADAL" clId="{8474C92F-C3FD-D647-9589-2E5A30E18CCC}" dt="2021-10-13T23:33:50.404" v="1004" actId="478"/>
          <ac:spMkLst>
            <pc:docMk/>
            <pc:sldMk cId="4023473718" sldId="319"/>
            <ac:spMk id="59" creationId="{37E3C82F-99C9-6947-B89C-F669F36F9660}"/>
          </ac:spMkLst>
        </pc:spChg>
        <pc:spChg chg="add mod">
          <ac:chgData name="Selva, Megan" userId="3af50308-fac0-4584-a344-60e0a23c0bfc" providerId="ADAL" clId="{8474C92F-C3FD-D647-9589-2E5A30E18CCC}" dt="2021-10-13T23:34:05.340" v="1008" actId="1076"/>
          <ac:spMkLst>
            <pc:docMk/>
            <pc:sldMk cId="4023473718" sldId="319"/>
            <ac:spMk id="64" creationId="{A382078B-7A3D-6D48-95D0-0AD844A412FE}"/>
          </ac:spMkLst>
        </pc:spChg>
        <pc:spChg chg="add mod">
          <ac:chgData name="Selva, Megan" userId="3af50308-fac0-4584-a344-60e0a23c0bfc" providerId="ADAL" clId="{8474C92F-C3FD-D647-9589-2E5A30E18CCC}" dt="2021-10-13T23:34:05.340" v="1008" actId="1076"/>
          <ac:spMkLst>
            <pc:docMk/>
            <pc:sldMk cId="4023473718" sldId="319"/>
            <ac:spMk id="65" creationId="{4DF7D13B-A5B9-E547-9151-B9F70C8C72B9}"/>
          </ac:spMkLst>
        </pc:spChg>
        <pc:spChg chg="add mod">
          <ac:chgData name="Selva, Megan" userId="3af50308-fac0-4584-a344-60e0a23c0bfc" providerId="ADAL" clId="{8474C92F-C3FD-D647-9589-2E5A30E18CCC}" dt="2021-10-13T23:34:05.340" v="1008" actId="1076"/>
          <ac:spMkLst>
            <pc:docMk/>
            <pc:sldMk cId="4023473718" sldId="319"/>
            <ac:spMk id="66" creationId="{D7009324-E50C-554A-9EF7-23FC4D3EE318}"/>
          </ac:spMkLst>
        </pc:spChg>
        <pc:spChg chg="add mod">
          <ac:chgData name="Selva, Megan" userId="3af50308-fac0-4584-a344-60e0a23c0bfc" providerId="ADAL" clId="{8474C92F-C3FD-D647-9589-2E5A30E18CCC}" dt="2021-10-13T23:34:05.340" v="1008" actId="1076"/>
          <ac:spMkLst>
            <pc:docMk/>
            <pc:sldMk cId="4023473718" sldId="319"/>
            <ac:spMk id="67" creationId="{6514752D-4A26-6449-B6DE-C1EFD20AD025}"/>
          </ac:spMkLst>
        </pc:spChg>
        <pc:spChg chg="add mod">
          <ac:chgData name="Selva, Megan" userId="3af50308-fac0-4584-a344-60e0a23c0bfc" providerId="ADAL" clId="{8474C92F-C3FD-D647-9589-2E5A30E18CCC}" dt="2021-10-13T23:34:05.340" v="1008" actId="1076"/>
          <ac:spMkLst>
            <pc:docMk/>
            <pc:sldMk cId="4023473718" sldId="319"/>
            <ac:spMk id="68" creationId="{33653207-82E2-634A-8297-E20B18DC8ED2}"/>
          </ac:spMkLst>
        </pc:spChg>
        <pc:picChg chg="mod">
          <ac:chgData name="Selva, Megan" userId="3af50308-fac0-4584-a344-60e0a23c0bfc" providerId="ADAL" clId="{8474C92F-C3FD-D647-9589-2E5A30E18CCC}" dt="2021-10-13T23:44:26.299" v="1194" actId="1038"/>
          <ac:picMkLst>
            <pc:docMk/>
            <pc:sldMk cId="4023473718" sldId="319"/>
            <ac:picMk id="19" creationId="{655834AC-B125-4E43-884E-A26BA5985FD6}"/>
          </ac:picMkLst>
        </pc:picChg>
        <pc:picChg chg="mod">
          <ac:chgData name="Selva, Megan" userId="3af50308-fac0-4584-a344-60e0a23c0bfc" providerId="ADAL" clId="{8474C92F-C3FD-D647-9589-2E5A30E18CCC}" dt="2021-10-13T23:44:26.299" v="1194" actId="1038"/>
          <ac:picMkLst>
            <pc:docMk/>
            <pc:sldMk cId="4023473718" sldId="319"/>
            <ac:picMk id="20" creationId="{D06BF5CC-CAA7-0647-B234-29A7A23CCD7D}"/>
          </ac:picMkLst>
        </pc:picChg>
        <pc:picChg chg="mod">
          <ac:chgData name="Selva, Megan" userId="3af50308-fac0-4584-a344-60e0a23c0bfc" providerId="ADAL" clId="{8474C92F-C3FD-D647-9589-2E5A30E18CCC}" dt="2021-10-13T23:44:26.299" v="1194" actId="1038"/>
          <ac:picMkLst>
            <pc:docMk/>
            <pc:sldMk cId="4023473718" sldId="319"/>
            <ac:picMk id="21" creationId="{BCC2C1BC-EEB8-DB42-8FB8-1867FE7CB572}"/>
          </ac:picMkLst>
        </pc:picChg>
        <pc:picChg chg="mod">
          <ac:chgData name="Selva, Megan" userId="3af50308-fac0-4584-a344-60e0a23c0bfc" providerId="ADAL" clId="{8474C92F-C3FD-D647-9589-2E5A30E18CCC}" dt="2021-10-13T23:44:26.299" v="1194" actId="1038"/>
          <ac:picMkLst>
            <pc:docMk/>
            <pc:sldMk cId="4023473718" sldId="319"/>
            <ac:picMk id="22" creationId="{DD92666F-E898-3040-A2F8-E2C5E2A39228}"/>
          </ac:picMkLst>
        </pc:picChg>
        <pc:picChg chg="mod">
          <ac:chgData name="Selva, Megan" userId="3af50308-fac0-4584-a344-60e0a23c0bfc" providerId="ADAL" clId="{8474C92F-C3FD-D647-9589-2E5A30E18CCC}" dt="2021-10-13T23:44:26.299" v="1194" actId="1038"/>
          <ac:picMkLst>
            <pc:docMk/>
            <pc:sldMk cId="4023473718" sldId="319"/>
            <ac:picMk id="23" creationId="{3E8C0BD3-EBD6-1648-A3DF-A2303D7ECF5C}"/>
          </ac:picMkLst>
        </pc:picChg>
        <pc:picChg chg="add mod">
          <ac:chgData name="Selva, Megan" userId="3af50308-fac0-4584-a344-60e0a23c0bfc" providerId="ADAL" clId="{8474C92F-C3FD-D647-9589-2E5A30E18CCC}" dt="2021-10-13T23:34:05.340" v="1008" actId="1076"/>
          <ac:picMkLst>
            <pc:docMk/>
            <pc:sldMk cId="4023473718" sldId="319"/>
            <ac:picMk id="38" creationId="{618F2FAB-860D-8141-AD1A-DE01A40E29CE}"/>
          </ac:picMkLst>
        </pc:picChg>
        <pc:picChg chg="mod">
          <ac:chgData name="Selva, Megan" userId="3af50308-fac0-4584-a344-60e0a23c0bfc" providerId="ADAL" clId="{8474C92F-C3FD-D647-9589-2E5A30E18CCC}" dt="2021-10-13T23:45:23.491" v="1250" actId="1038"/>
          <ac:picMkLst>
            <pc:docMk/>
            <pc:sldMk cId="4023473718" sldId="319"/>
            <ac:picMk id="39" creationId="{46D4FC94-E1F0-9A47-BEE3-88FFD14408B6}"/>
          </ac:picMkLst>
        </pc:picChg>
        <pc:picChg chg="mod">
          <ac:chgData name="Selva, Megan" userId="3af50308-fac0-4584-a344-60e0a23c0bfc" providerId="ADAL" clId="{8474C92F-C3FD-D647-9589-2E5A30E18CCC}" dt="2021-10-13T23:45:23.491" v="1250" actId="1038"/>
          <ac:picMkLst>
            <pc:docMk/>
            <pc:sldMk cId="4023473718" sldId="319"/>
            <ac:picMk id="40" creationId="{FAFC3554-6539-E546-BBC6-5F702CD6B98B}"/>
          </ac:picMkLst>
        </pc:picChg>
        <pc:picChg chg="mod">
          <ac:chgData name="Selva, Megan" userId="3af50308-fac0-4584-a344-60e0a23c0bfc" providerId="ADAL" clId="{8474C92F-C3FD-D647-9589-2E5A30E18CCC}" dt="2021-10-13T23:45:23.491" v="1250" actId="1038"/>
          <ac:picMkLst>
            <pc:docMk/>
            <pc:sldMk cId="4023473718" sldId="319"/>
            <ac:picMk id="41" creationId="{B01CC5CC-8DC5-B146-B595-D766C9E969AF}"/>
          </ac:picMkLst>
        </pc:picChg>
        <pc:picChg chg="mod">
          <ac:chgData name="Selva, Megan" userId="3af50308-fac0-4584-a344-60e0a23c0bfc" providerId="ADAL" clId="{8474C92F-C3FD-D647-9589-2E5A30E18CCC}" dt="2021-10-13T23:45:23.491" v="1250" actId="1038"/>
          <ac:picMkLst>
            <pc:docMk/>
            <pc:sldMk cId="4023473718" sldId="319"/>
            <ac:picMk id="42" creationId="{9CBFCC25-6924-6A44-922F-265E3E04A800}"/>
          </ac:picMkLst>
        </pc:picChg>
        <pc:picChg chg="mod">
          <ac:chgData name="Selva, Megan" userId="3af50308-fac0-4584-a344-60e0a23c0bfc" providerId="ADAL" clId="{8474C92F-C3FD-D647-9589-2E5A30E18CCC}" dt="2021-10-13T23:45:23.491" v="1250" actId="1038"/>
          <ac:picMkLst>
            <pc:docMk/>
            <pc:sldMk cId="4023473718" sldId="319"/>
            <ac:picMk id="43" creationId="{BF9384E0-0219-7B46-8CA7-1CCC5F4E159A}"/>
          </ac:picMkLst>
        </pc:picChg>
        <pc:picChg chg="del">
          <ac:chgData name="Selva, Megan" userId="3af50308-fac0-4584-a344-60e0a23c0bfc" providerId="ADAL" clId="{8474C92F-C3FD-D647-9589-2E5A30E18CCC}" dt="2021-10-13T23:33:50.404" v="1004" actId="478"/>
          <ac:picMkLst>
            <pc:docMk/>
            <pc:sldMk cId="4023473718" sldId="319"/>
            <ac:picMk id="50" creationId="{D099CC20-0587-E447-97FF-116DBDF3E7B8}"/>
          </ac:picMkLst>
        </pc:picChg>
        <pc:picChg chg="del">
          <ac:chgData name="Selva, Megan" userId="3af50308-fac0-4584-a344-60e0a23c0bfc" providerId="ADAL" clId="{8474C92F-C3FD-D647-9589-2E5A30E18CCC}" dt="2021-10-13T23:33:50.404" v="1004" actId="478"/>
          <ac:picMkLst>
            <pc:docMk/>
            <pc:sldMk cId="4023473718" sldId="319"/>
            <ac:picMk id="51" creationId="{9FA536D5-E853-624F-80D6-663E3BDD136D}"/>
          </ac:picMkLst>
        </pc:picChg>
        <pc:picChg chg="del">
          <ac:chgData name="Selva, Megan" userId="3af50308-fac0-4584-a344-60e0a23c0bfc" providerId="ADAL" clId="{8474C92F-C3FD-D647-9589-2E5A30E18CCC}" dt="2021-10-13T23:33:50.404" v="1004" actId="478"/>
          <ac:picMkLst>
            <pc:docMk/>
            <pc:sldMk cId="4023473718" sldId="319"/>
            <ac:picMk id="52" creationId="{F2E0BC4E-8E42-544D-AD48-874B250C74D7}"/>
          </ac:picMkLst>
        </pc:picChg>
        <pc:picChg chg="del">
          <ac:chgData name="Selva, Megan" userId="3af50308-fac0-4584-a344-60e0a23c0bfc" providerId="ADAL" clId="{8474C92F-C3FD-D647-9589-2E5A30E18CCC}" dt="2021-10-13T23:33:50.404" v="1004" actId="478"/>
          <ac:picMkLst>
            <pc:docMk/>
            <pc:sldMk cId="4023473718" sldId="319"/>
            <ac:picMk id="53" creationId="{646084D3-604E-FE44-AB11-788BF2227BEE}"/>
          </ac:picMkLst>
        </pc:picChg>
        <pc:picChg chg="del">
          <ac:chgData name="Selva, Megan" userId="3af50308-fac0-4584-a344-60e0a23c0bfc" providerId="ADAL" clId="{8474C92F-C3FD-D647-9589-2E5A30E18CCC}" dt="2021-10-13T23:33:50.404" v="1004" actId="478"/>
          <ac:picMkLst>
            <pc:docMk/>
            <pc:sldMk cId="4023473718" sldId="319"/>
            <ac:picMk id="54" creationId="{B8376260-4F8B-374E-A4FC-8A0E37A3AA80}"/>
          </ac:picMkLst>
        </pc:picChg>
        <pc:picChg chg="add mod">
          <ac:chgData name="Selva, Megan" userId="3af50308-fac0-4584-a344-60e0a23c0bfc" providerId="ADAL" clId="{8474C92F-C3FD-D647-9589-2E5A30E18CCC}" dt="2021-10-13T23:34:05.340" v="1008" actId="1076"/>
          <ac:picMkLst>
            <pc:docMk/>
            <pc:sldMk cId="4023473718" sldId="319"/>
            <ac:picMk id="60" creationId="{7694C060-7A68-EE46-9FA4-7C88499F585C}"/>
          </ac:picMkLst>
        </pc:picChg>
        <pc:picChg chg="add mod">
          <ac:chgData name="Selva, Megan" userId="3af50308-fac0-4584-a344-60e0a23c0bfc" providerId="ADAL" clId="{8474C92F-C3FD-D647-9589-2E5A30E18CCC}" dt="2021-10-13T23:34:05.340" v="1008" actId="1076"/>
          <ac:picMkLst>
            <pc:docMk/>
            <pc:sldMk cId="4023473718" sldId="319"/>
            <ac:picMk id="61" creationId="{D243380E-9318-6B4E-BD88-211751064156}"/>
          </ac:picMkLst>
        </pc:picChg>
        <pc:picChg chg="add mod">
          <ac:chgData name="Selva, Megan" userId="3af50308-fac0-4584-a344-60e0a23c0bfc" providerId="ADAL" clId="{8474C92F-C3FD-D647-9589-2E5A30E18CCC}" dt="2021-10-13T23:34:05.340" v="1008" actId="1076"/>
          <ac:picMkLst>
            <pc:docMk/>
            <pc:sldMk cId="4023473718" sldId="319"/>
            <ac:picMk id="62" creationId="{B98827D9-2E0B-3F47-A1B9-122B2D6A1941}"/>
          </ac:picMkLst>
        </pc:picChg>
        <pc:picChg chg="add mod">
          <ac:chgData name="Selva, Megan" userId="3af50308-fac0-4584-a344-60e0a23c0bfc" providerId="ADAL" clId="{8474C92F-C3FD-D647-9589-2E5A30E18CCC}" dt="2021-10-13T23:34:05.340" v="1008" actId="1076"/>
          <ac:picMkLst>
            <pc:docMk/>
            <pc:sldMk cId="4023473718" sldId="319"/>
            <ac:picMk id="63" creationId="{7D6F52ED-B30C-044F-96B8-32749AEE048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33.xml"/><Relationship Id="rId2" Type="http://schemas.microsoft.com/office/2011/relationships/chartStyle" Target="style33.xml"/><Relationship Id="rId1" Type="http://schemas.openxmlformats.org/officeDocument/2006/relationships/package" Target="../embeddings/Microsoft_Excel_Worksheet3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Overall Turnover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Changed positions in the contact center</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CC</c:v>
                </c:pt>
                <c:pt idx="1">
                  <c:v>Small CC</c:v>
                </c:pt>
                <c:pt idx="2">
                  <c:v>Medium CC</c:v>
                </c:pt>
                <c:pt idx="3">
                  <c:v>Large CC</c:v>
                </c:pt>
                <c:pt idx="4">
                  <c:v>Very Large CC</c:v>
                </c:pt>
              </c:strCache>
            </c:strRef>
          </c:cat>
          <c:val>
            <c:numRef>
              <c:f>Sheet1!$B$2:$B$6</c:f>
              <c:numCache>
                <c:formatCode>0%</c:formatCode>
                <c:ptCount val="5"/>
                <c:pt idx="0">
                  <c:v>0.23</c:v>
                </c:pt>
                <c:pt idx="1">
                  <c:v>0.2</c:v>
                </c:pt>
                <c:pt idx="2">
                  <c:v>0.18</c:v>
                </c:pt>
                <c:pt idx="3">
                  <c:v>0.35</c:v>
                </c:pt>
                <c:pt idx="4">
                  <c:v>0.42</c:v>
                </c:pt>
              </c:numCache>
            </c:numRef>
          </c:val>
          <c:extLst>
            <c:ext xmlns:c16="http://schemas.microsoft.com/office/drawing/2014/chart" uri="{C3380CC4-5D6E-409C-BE32-E72D297353CC}">
              <c16:uniqueId val="{00000000-0B7D-3442-A283-35F0EFA41909}"/>
            </c:ext>
          </c:extLst>
        </c:ser>
        <c:ser>
          <c:idx val="1"/>
          <c:order val="1"/>
          <c:tx>
            <c:strRef>
              <c:f>Sheet1!$C$1</c:f>
              <c:strCache>
                <c:ptCount val="1"/>
                <c:pt idx="0">
                  <c:v>Left the contact center, stayed with the company</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CC</c:v>
                </c:pt>
                <c:pt idx="1">
                  <c:v>Small CC</c:v>
                </c:pt>
                <c:pt idx="2">
                  <c:v>Medium CC</c:v>
                </c:pt>
                <c:pt idx="3">
                  <c:v>Large CC</c:v>
                </c:pt>
                <c:pt idx="4">
                  <c:v>Very Large CC</c:v>
                </c:pt>
              </c:strCache>
            </c:strRef>
          </c:cat>
          <c:val>
            <c:numRef>
              <c:f>Sheet1!$C$2:$C$6</c:f>
              <c:numCache>
                <c:formatCode>0%</c:formatCode>
                <c:ptCount val="5"/>
                <c:pt idx="0">
                  <c:v>0.22</c:v>
                </c:pt>
                <c:pt idx="1">
                  <c:v>0.19</c:v>
                </c:pt>
                <c:pt idx="2">
                  <c:v>0.19</c:v>
                </c:pt>
                <c:pt idx="3">
                  <c:v>0.31</c:v>
                </c:pt>
                <c:pt idx="4">
                  <c:v>0.39</c:v>
                </c:pt>
              </c:numCache>
            </c:numRef>
          </c:val>
          <c:extLst>
            <c:ext xmlns:c16="http://schemas.microsoft.com/office/drawing/2014/chart" uri="{C3380CC4-5D6E-409C-BE32-E72D297353CC}">
              <c16:uniqueId val="{00000001-0B7D-3442-A283-35F0EFA41909}"/>
            </c:ext>
          </c:extLst>
        </c:ser>
        <c:ser>
          <c:idx val="2"/>
          <c:order val="2"/>
          <c:tx>
            <c:strRef>
              <c:f>Sheet1!$D$1</c:f>
              <c:strCache>
                <c:ptCount val="1"/>
                <c:pt idx="0">
                  <c:v>Left the company</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CC</c:v>
                </c:pt>
                <c:pt idx="1">
                  <c:v>Small CC</c:v>
                </c:pt>
                <c:pt idx="2">
                  <c:v>Medium CC</c:v>
                </c:pt>
                <c:pt idx="3">
                  <c:v>Large CC</c:v>
                </c:pt>
                <c:pt idx="4">
                  <c:v>Very Large CC</c:v>
                </c:pt>
              </c:strCache>
            </c:strRef>
          </c:cat>
          <c:val>
            <c:numRef>
              <c:f>Sheet1!$D$2:$D$6</c:f>
              <c:numCache>
                <c:formatCode>0%</c:formatCode>
                <c:ptCount val="5"/>
                <c:pt idx="0">
                  <c:v>0.25</c:v>
                </c:pt>
                <c:pt idx="1">
                  <c:v>0.22</c:v>
                </c:pt>
                <c:pt idx="2">
                  <c:v>0.26</c:v>
                </c:pt>
                <c:pt idx="3">
                  <c:v>0.28000000000000003</c:v>
                </c:pt>
                <c:pt idx="4">
                  <c:v>0.38</c:v>
                </c:pt>
              </c:numCache>
            </c:numRef>
          </c:val>
          <c:extLst>
            <c:ext xmlns:c16="http://schemas.microsoft.com/office/drawing/2014/chart" uri="{C3380CC4-5D6E-409C-BE32-E72D297353CC}">
              <c16:uniqueId val="{00000002-0B7D-3442-A283-35F0EFA41909}"/>
            </c:ext>
          </c:extLst>
        </c:ser>
        <c:dLbls>
          <c:dLblPos val="outEnd"/>
          <c:showLegendKey val="0"/>
          <c:showVal val="1"/>
          <c:showCatName val="0"/>
          <c:showSerName val="0"/>
          <c:showPercent val="0"/>
          <c:showBubbleSize val="0"/>
        </c:dLbls>
        <c:gapWidth val="219"/>
        <c:overlap val="-27"/>
        <c:axId val="102249855"/>
        <c:axId val="102672767"/>
      </c:barChart>
      <c:catAx>
        <c:axId val="102249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672767"/>
        <c:crosses val="autoZero"/>
        <c:auto val="1"/>
        <c:lblAlgn val="ctr"/>
        <c:lblOffset val="100"/>
        <c:noMultiLvlLbl val="0"/>
      </c:catAx>
      <c:valAx>
        <c:axId val="102672767"/>
        <c:scaling>
          <c:orientation val="minMax"/>
        </c:scaling>
        <c:delete val="1"/>
        <c:axPos val="l"/>
        <c:numFmt formatCode="0%" sourceLinked="1"/>
        <c:majorTickMark val="none"/>
        <c:minorTickMark val="none"/>
        <c:tickLblPos val="nextTo"/>
        <c:crossAx val="102249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Soft skills (e.g., tone, control of interaction)</c:v>
                </c:pt>
                <c:pt idx="1">
                  <c:v>Accuracy</c:v>
                </c:pt>
                <c:pt idx="2">
                  <c:v>Process compliance</c:v>
                </c:pt>
                <c:pt idx="3">
                  <c:v>Contact resolution</c:v>
                </c:pt>
                <c:pt idx="4">
                  <c:v>Sales skills</c:v>
                </c:pt>
                <c:pt idx="5">
                  <c:v>Written communication skills (incl. spelling and grammar)</c:v>
                </c:pt>
                <c:pt idx="6">
                  <c:v>Oral communication skills</c:v>
                </c:pt>
                <c:pt idx="7">
                  <c:v>Analytical skills</c:v>
                </c:pt>
                <c:pt idx="8">
                  <c:v>Troubleshooting skills</c:v>
                </c:pt>
                <c:pt idx="9">
                  <c:v>Problem-solving skills</c:v>
                </c:pt>
              </c:strCache>
            </c:strRef>
          </c:cat>
          <c:val>
            <c:numRef>
              <c:f>Sheet1!$B$2:$B$11</c:f>
              <c:numCache>
                <c:formatCode>0%</c:formatCode>
                <c:ptCount val="10"/>
                <c:pt idx="0">
                  <c:v>0.63</c:v>
                </c:pt>
                <c:pt idx="1">
                  <c:v>0.74</c:v>
                </c:pt>
                <c:pt idx="2">
                  <c:v>0.54</c:v>
                </c:pt>
                <c:pt idx="3">
                  <c:v>0.56999999999999995</c:v>
                </c:pt>
                <c:pt idx="4">
                  <c:v>0.39</c:v>
                </c:pt>
                <c:pt idx="5">
                  <c:v>0.33</c:v>
                </c:pt>
                <c:pt idx="6">
                  <c:v>0.62</c:v>
                </c:pt>
                <c:pt idx="7">
                  <c:v>0.45</c:v>
                </c:pt>
                <c:pt idx="8">
                  <c:v>0.59</c:v>
                </c:pt>
                <c:pt idx="9">
                  <c:v>0.72</c:v>
                </c:pt>
              </c:numCache>
            </c:numRef>
          </c:val>
          <c:extLst>
            <c:ext xmlns:c16="http://schemas.microsoft.com/office/drawing/2014/chart" uri="{C3380CC4-5D6E-409C-BE32-E72D297353CC}">
              <c16:uniqueId val="{00000000-943C-2642-8383-198F5EEC3E18}"/>
            </c:ext>
          </c:extLst>
        </c:ser>
        <c:dLbls>
          <c:dLblPos val="outEnd"/>
          <c:showLegendKey val="0"/>
          <c:showVal val="1"/>
          <c:showCatName val="0"/>
          <c:showSerName val="0"/>
          <c:showPercent val="0"/>
          <c:showBubbleSize val="0"/>
        </c:dLbls>
        <c:gapWidth val="219"/>
        <c:overlap val="-27"/>
        <c:axId val="112140703"/>
        <c:axId val="104336335"/>
      </c:barChart>
      <c:catAx>
        <c:axId val="112140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336335"/>
        <c:crosses val="autoZero"/>
        <c:auto val="1"/>
        <c:lblAlgn val="ctr"/>
        <c:lblOffset val="100"/>
        <c:noMultiLvlLbl val="0"/>
      </c:catAx>
      <c:valAx>
        <c:axId val="104336335"/>
        <c:scaling>
          <c:orientation val="minMax"/>
        </c:scaling>
        <c:delete val="1"/>
        <c:axPos val="l"/>
        <c:numFmt formatCode="0%" sourceLinked="1"/>
        <c:majorTickMark val="none"/>
        <c:minorTickMark val="none"/>
        <c:tickLblPos val="nextTo"/>
        <c:crossAx val="112140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Monitoring, Evaluating, and Coaching Responsibilities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Conducts monitoring sessions and completes QA evaluations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Employee's direct supervisor</c:v>
                </c:pt>
                <c:pt idx="1">
                  <c:v>Internal QA team</c:v>
                </c:pt>
                <c:pt idx="2">
                  <c:v>External QA team</c:v>
                </c:pt>
                <c:pt idx="3">
                  <c:v>Trainer</c:v>
                </c:pt>
                <c:pt idx="4">
                  <c:v>Compliance team</c:v>
                </c:pt>
                <c:pt idx="5">
                  <c:v>Fellow agents (peer monitoring or coaching)</c:v>
                </c:pt>
              </c:strCache>
            </c:strRef>
          </c:cat>
          <c:val>
            <c:numRef>
              <c:f>Sheet1!$B$2:$B$7</c:f>
              <c:numCache>
                <c:formatCode>0%</c:formatCode>
                <c:ptCount val="6"/>
                <c:pt idx="0">
                  <c:v>0.61929999999999996</c:v>
                </c:pt>
                <c:pt idx="1">
                  <c:v>0.59899999999999998</c:v>
                </c:pt>
                <c:pt idx="2">
                  <c:v>0.22839999999999999</c:v>
                </c:pt>
                <c:pt idx="3">
                  <c:v>0.22339999999999999</c:v>
                </c:pt>
                <c:pt idx="4">
                  <c:v>0.21829999999999999</c:v>
                </c:pt>
                <c:pt idx="5">
                  <c:v>0.12180000000000001</c:v>
                </c:pt>
              </c:numCache>
            </c:numRef>
          </c:val>
          <c:extLst>
            <c:ext xmlns:c16="http://schemas.microsoft.com/office/drawing/2014/chart" uri="{C3380CC4-5D6E-409C-BE32-E72D297353CC}">
              <c16:uniqueId val="{00000000-57A1-F847-B891-078031A2272B}"/>
            </c:ext>
          </c:extLst>
        </c:ser>
        <c:ser>
          <c:idx val="1"/>
          <c:order val="1"/>
          <c:tx>
            <c:strRef>
              <c:f>Sheet1!$C$1</c:f>
              <c:strCache>
                <c:ptCount val="1"/>
                <c:pt idx="0">
                  <c:v>Coaches based on QA evaluations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Employee's direct supervisor</c:v>
                </c:pt>
                <c:pt idx="1">
                  <c:v>Internal QA team</c:v>
                </c:pt>
                <c:pt idx="2">
                  <c:v>External QA team</c:v>
                </c:pt>
                <c:pt idx="3">
                  <c:v>Trainer</c:v>
                </c:pt>
                <c:pt idx="4">
                  <c:v>Compliance team</c:v>
                </c:pt>
                <c:pt idx="5">
                  <c:v>Fellow agents (peer monitoring or coaching)</c:v>
                </c:pt>
              </c:strCache>
            </c:strRef>
          </c:cat>
          <c:val>
            <c:numRef>
              <c:f>Sheet1!$C$2:$C$7</c:f>
              <c:numCache>
                <c:formatCode>0%</c:formatCode>
                <c:ptCount val="6"/>
                <c:pt idx="0">
                  <c:v>0.70050000000000001</c:v>
                </c:pt>
                <c:pt idx="1">
                  <c:v>0.40610000000000002</c:v>
                </c:pt>
                <c:pt idx="2">
                  <c:v>0.19800000000000001</c:v>
                </c:pt>
                <c:pt idx="3">
                  <c:v>0.2437</c:v>
                </c:pt>
                <c:pt idx="4">
                  <c:v>0.25380000000000003</c:v>
                </c:pt>
                <c:pt idx="5">
                  <c:v>9.64E-2</c:v>
                </c:pt>
              </c:numCache>
            </c:numRef>
          </c:val>
          <c:extLst>
            <c:ext xmlns:c16="http://schemas.microsoft.com/office/drawing/2014/chart" uri="{C3380CC4-5D6E-409C-BE32-E72D297353CC}">
              <c16:uniqueId val="{00000001-57A1-F847-B891-078031A2272B}"/>
            </c:ext>
          </c:extLst>
        </c:ser>
        <c:dLbls>
          <c:dLblPos val="outEnd"/>
          <c:showLegendKey val="0"/>
          <c:showVal val="1"/>
          <c:showCatName val="0"/>
          <c:showSerName val="0"/>
          <c:showPercent val="0"/>
          <c:showBubbleSize val="0"/>
        </c:dLbls>
        <c:gapWidth val="182"/>
        <c:axId val="126564671"/>
        <c:axId val="126791407"/>
      </c:barChart>
      <c:catAx>
        <c:axId val="12656467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6791407"/>
        <c:crosses val="autoZero"/>
        <c:auto val="1"/>
        <c:lblAlgn val="ctr"/>
        <c:lblOffset val="100"/>
        <c:noMultiLvlLbl val="0"/>
      </c:catAx>
      <c:valAx>
        <c:axId val="126791407"/>
        <c:scaling>
          <c:orientation val="minMax"/>
        </c:scaling>
        <c:delete val="1"/>
        <c:axPos val="t"/>
        <c:numFmt formatCode="0%" sourceLinked="1"/>
        <c:majorTickMark val="none"/>
        <c:minorTickMark val="none"/>
        <c:tickLblPos val="nextTo"/>
        <c:crossAx val="126564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Evaluation Frequency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7B-3946-984A-43206092BB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7B-3946-984A-43206092BB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7B-3946-984A-43206092BB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7B-3946-984A-43206092BB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C7B-3946-984A-43206092BB1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Quarterly</c:v>
                </c:pt>
                <c:pt idx="1">
                  <c:v>Monthly</c:v>
                </c:pt>
                <c:pt idx="2">
                  <c:v>Weekly</c:v>
                </c:pt>
                <c:pt idx="3">
                  <c:v>Daily</c:v>
                </c:pt>
                <c:pt idx="4">
                  <c:v>No quota</c:v>
                </c:pt>
              </c:strCache>
            </c:strRef>
          </c:cat>
          <c:val>
            <c:numRef>
              <c:f>Sheet1!$B$2:$B$6</c:f>
              <c:numCache>
                <c:formatCode>0%</c:formatCode>
                <c:ptCount val="5"/>
                <c:pt idx="0">
                  <c:v>0.30259999999999998</c:v>
                </c:pt>
                <c:pt idx="1">
                  <c:v>0.45129999999999998</c:v>
                </c:pt>
                <c:pt idx="2">
                  <c:v>0.1487</c:v>
                </c:pt>
                <c:pt idx="3">
                  <c:v>4.6199999999999998E-2</c:v>
                </c:pt>
                <c:pt idx="4">
                  <c:v>5.1299999999999998E-2</c:v>
                </c:pt>
              </c:numCache>
            </c:numRef>
          </c:val>
          <c:extLst>
            <c:ext xmlns:c16="http://schemas.microsoft.com/office/drawing/2014/chart" uri="{C3380CC4-5D6E-409C-BE32-E72D297353CC}">
              <c16:uniqueId val="{00000000-2C28-2543-9CC8-485EDD3E16F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Measure agent performance</c:v>
                </c:pt>
                <c:pt idx="1">
                  <c:v>Ensure quality standards are met</c:v>
                </c:pt>
                <c:pt idx="2">
                  <c:v>Ensure agents adhere to processes and standards</c:v>
                </c:pt>
                <c:pt idx="3">
                  <c:v>Identify training opportunities for individual agents</c:v>
                </c:pt>
                <c:pt idx="4">
                  <c:v>Identify training opportunities for all agents (as a group)</c:v>
                </c:pt>
                <c:pt idx="5">
                  <c:v>Assess the effectiveness of training</c:v>
                </c:pt>
                <c:pt idx="6">
                  <c:v>Identify process improvement opportunities</c:v>
                </c:pt>
                <c:pt idx="7">
                  <c:v>Identify customer needs/expectations</c:v>
                </c:pt>
                <c:pt idx="8">
                  <c:v>Evaluate customer satisfaction</c:v>
                </c:pt>
                <c:pt idx="9">
                  <c:v>Educate departments about customer needs/expectations</c:v>
                </c:pt>
              </c:strCache>
            </c:strRef>
          </c:cat>
          <c:val>
            <c:numRef>
              <c:f>Sheet1!$B$2:$B$11</c:f>
              <c:numCache>
                <c:formatCode>0%</c:formatCode>
                <c:ptCount val="10"/>
                <c:pt idx="0">
                  <c:v>0.71</c:v>
                </c:pt>
                <c:pt idx="1">
                  <c:v>0.73</c:v>
                </c:pt>
                <c:pt idx="2">
                  <c:v>0.61</c:v>
                </c:pt>
                <c:pt idx="3">
                  <c:v>0.6</c:v>
                </c:pt>
                <c:pt idx="4">
                  <c:v>0.48</c:v>
                </c:pt>
                <c:pt idx="5">
                  <c:v>0.47</c:v>
                </c:pt>
                <c:pt idx="6">
                  <c:v>0.48</c:v>
                </c:pt>
                <c:pt idx="7">
                  <c:v>0.54</c:v>
                </c:pt>
                <c:pt idx="8">
                  <c:v>0.53</c:v>
                </c:pt>
                <c:pt idx="9">
                  <c:v>0.33</c:v>
                </c:pt>
              </c:numCache>
            </c:numRef>
          </c:val>
          <c:extLst>
            <c:ext xmlns:c16="http://schemas.microsoft.com/office/drawing/2014/chart" uri="{C3380CC4-5D6E-409C-BE32-E72D297353CC}">
              <c16:uniqueId val="{00000000-627A-1C46-8043-908C726A858B}"/>
            </c:ext>
          </c:extLst>
        </c:ser>
        <c:dLbls>
          <c:dLblPos val="outEnd"/>
          <c:showLegendKey val="0"/>
          <c:showVal val="1"/>
          <c:showCatName val="0"/>
          <c:showSerName val="0"/>
          <c:showPercent val="0"/>
          <c:showBubbleSize val="0"/>
        </c:dLbls>
        <c:gapWidth val="219"/>
        <c:overlap val="-27"/>
        <c:axId val="226148079"/>
        <c:axId val="226275023"/>
      </c:barChart>
      <c:catAx>
        <c:axId val="226148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26275023"/>
        <c:crosses val="autoZero"/>
        <c:auto val="1"/>
        <c:lblAlgn val="ctr"/>
        <c:lblOffset val="100"/>
        <c:noMultiLvlLbl val="0"/>
      </c:catAx>
      <c:valAx>
        <c:axId val="226275023"/>
        <c:scaling>
          <c:orientation val="minMax"/>
        </c:scaling>
        <c:delete val="1"/>
        <c:axPos val="l"/>
        <c:numFmt formatCode="0%" sourceLinked="1"/>
        <c:majorTickMark val="none"/>
        <c:minorTickMark val="none"/>
        <c:tickLblPos val="nextTo"/>
        <c:crossAx val="226148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Activity reward (e.g., lunch, offsite event)</c:v>
                </c:pt>
                <c:pt idx="1">
                  <c:v>Financial incentive</c:v>
                </c:pt>
                <c:pt idx="2">
                  <c:v>Public recognition (e.g., awards, trophies)</c:v>
                </c:pt>
                <c:pt idx="3">
                  <c:v>Goods (e.g., t-shirt, mug)</c:v>
                </c:pt>
                <c:pt idx="4">
                  <c:v>Virtual recognition (e.g., badges, levels)</c:v>
                </c:pt>
                <c:pt idx="5">
                  <c:v>Scheduling (e.g., pick of schedule, extra PTO)</c:v>
                </c:pt>
              </c:strCache>
            </c:strRef>
          </c:cat>
          <c:val>
            <c:numRef>
              <c:f>Sheet1!$B$2:$B$7</c:f>
              <c:numCache>
                <c:formatCode>0%</c:formatCode>
                <c:ptCount val="6"/>
                <c:pt idx="0">
                  <c:v>0.44</c:v>
                </c:pt>
                <c:pt idx="1">
                  <c:v>0.56000000000000005</c:v>
                </c:pt>
                <c:pt idx="2">
                  <c:v>0.41</c:v>
                </c:pt>
                <c:pt idx="3">
                  <c:v>0.37</c:v>
                </c:pt>
                <c:pt idx="4">
                  <c:v>0.28000000000000003</c:v>
                </c:pt>
                <c:pt idx="5">
                  <c:v>0.32</c:v>
                </c:pt>
              </c:numCache>
            </c:numRef>
          </c:val>
          <c:extLst>
            <c:ext xmlns:c16="http://schemas.microsoft.com/office/drawing/2014/chart" uri="{C3380CC4-5D6E-409C-BE32-E72D297353CC}">
              <c16:uniqueId val="{00000000-8CA7-874F-AF0F-40A8B1C8CE1A}"/>
            </c:ext>
          </c:extLst>
        </c:ser>
        <c:dLbls>
          <c:dLblPos val="outEnd"/>
          <c:showLegendKey val="0"/>
          <c:showVal val="1"/>
          <c:showCatName val="0"/>
          <c:showSerName val="0"/>
          <c:showPercent val="0"/>
          <c:showBubbleSize val="0"/>
        </c:dLbls>
        <c:gapWidth val="182"/>
        <c:axId val="530571391"/>
        <c:axId val="530531279"/>
      </c:barChart>
      <c:catAx>
        <c:axId val="53057139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30531279"/>
        <c:crosses val="autoZero"/>
        <c:auto val="1"/>
        <c:lblAlgn val="ctr"/>
        <c:lblOffset val="100"/>
        <c:noMultiLvlLbl val="0"/>
      </c:catAx>
      <c:valAx>
        <c:axId val="530531279"/>
        <c:scaling>
          <c:orientation val="minMax"/>
        </c:scaling>
        <c:delete val="1"/>
        <c:axPos val="t"/>
        <c:numFmt formatCode="0%" sourceLinked="1"/>
        <c:majorTickMark val="none"/>
        <c:minorTickMark val="none"/>
        <c:tickLblPos val="nextTo"/>
        <c:crossAx val="530571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Agent</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Blended learning</c:v>
                </c:pt>
                <c:pt idx="1">
                  <c:v>Call monitoring</c:v>
                </c:pt>
                <c:pt idx="2">
                  <c:v>Computer-based training</c:v>
                </c:pt>
                <c:pt idx="3">
                  <c:v>Classroom training (in-house trainer)</c:v>
                </c:pt>
                <c:pt idx="4">
                  <c:v>Classroom training (third-party trainer)</c:v>
                </c:pt>
                <c:pt idx="5">
                  <c:v>Mentoring or coaching</c:v>
                </c:pt>
                <c:pt idx="6">
                  <c:v>On-the-job training</c:v>
                </c:pt>
                <c:pt idx="7">
                  <c:v>Online, self-paced training</c:v>
                </c:pt>
                <c:pt idx="8">
                  <c:v>Self-study</c:v>
                </c:pt>
                <c:pt idx="9">
                  <c:v>Shadowing</c:v>
                </c:pt>
                <c:pt idx="10">
                  <c:v>Ticket review</c:v>
                </c:pt>
                <c:pt idx="11">
                  <c:v>Virtual classroom training</c:v>
                </c:pt>
                <c:pt idx="12">
                  <c:v>Webinars</c:v>
                </c:pt>
                <c:pt idx="13">
                  <c:v>Intelligent digital assistant-led training</c:v>
                </c:pt>
              </c:strCache>
            </c:strRef>
          </c:cat>
          <c:val>
            <c:numRef>
              <c:f>Sheet1!$B$2:$B$15</c:f>
              <c:numCache>
                <c:formatCode>0%</c:formatCode>
                <c:ptCount val="14"/>
                <c:pt idx="0">
                  <c:v>0.45</c:v>
                </c:pt>
                <c:pt idx="1">
                  <c:v>0.53</c:v>
                </c:pt>
                <c:pt idx="2">
                  <c:v>0.5</c:v>
                </c:pt>
                <c:pt idx="3">
                  <c:v>0.51</c:v>
                </c:pt>
                <c:pt idx="4">
                  <c:v>0.34</c:v>
                </c:pt>
                <c:pt idx="5">
                  <c:v>0.55000000000000004</c:v>
                </c:pt>
                <c:pt idx="6">
                  <c:v>0.56999999999999995</c:v>
                </c:pt>
                <c:pt idx="7">
                  <c:v>0.37</c:v>
                </c:pt>
                <c:pt idx="8">
                  <c:v>0.28999999999999998</c:v>
                </c:pt>
                <c:pt idx="9">
                  <c:v>0.53</c:v>
                </c:pt>
                <c:pt idx="10">
                  <c:v>0.24</c:v>
                </c:pt>
                <c:pt idx="11">
                  <c:v>0.3</c:v>
                </c:pt>
                <c:pt idx="12">
                  <c:v>0.34</c:v>
                </c:pt>
                <c:pt idx="13">
                  <c:v>0.25</c:v>
                </c:pt>
              </c:numCache>
            </c:numRef>
          </c:val>
          <c:extLst>
            <c:ext xmlns:c16="http://schemas.microsoft.com/office/drawing/2014/chart" uri="{C3380CC4-5D6E-409C-BE32-E72D297353CC}">
              <c16:uniqueId val="{00000000-4FF5-2044-A52D-507C5F7D788D}"/>
            </c:ext>
          </c:extLst>
        </c:ser>
        <c:ser>
          <c:idx val="1"/>
          <c:order val="1"/>
          <c:tx>
            <c:strRef>
              <c:f>Sheet1!$C$1</c:f>
              <c:strCache>
                <c:ptCount val="1"/>
                <c:pt idx="0">
                  <c:v>Supervisor</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Blended learning</c:v>
                </c:pt>
                <c:pt idx="1">
                  <c:v>Call monitoring</c:v>
                </c:pt>
                <c:pt idx="2">
                  <c:v>Computer-based training</c:v>
                </c:pt>
                <c:pt idx="3">
                  <c:v>Classroom training (in-house trainer)</c:v>
                </c:pt>
                <c:pt idx="4">
                  <c:v>Classroom training (third-party trainer)</c:v>
                </c:pt>
                <c:pt idx="5">
                  <c:v>Mentoring or coaching</c:v>
                </c:pt>
                <c:pt idx="6">
                  <c:v>On-the-job training</c:v>
                </c:pt>
                <c:pt idx="7">
                  <c:v>Online, self-paced training</c:v>
                </c:pt>
                <c:pt idx="8">
                  <c:v>Self-study</c:v>
                </c:pt>
                <c:pt idx="9">
                  <c:v>Shadowing</c:v>
                </c:pt>
                <c:pt idx="10">
                  <c:v>Ticket review</c:v>
                </c:pt>
                <c:pt idx="11">
                  <c:v>Virtual classroom training</c:v>
                </c:pt>
                <c:pt idx="12">
                  <c:v>Webinars</c:v>
                </c:pt>
                <c:pt idx="13">
                  <c:v>Intelligent digital assistant-led training</c:v>
                </c:pt>
              </c:strCache>
            </c:strRef>
          </c:cat>
          <c:val>
            <c:numRef>
              <c:f>Sheet1!$C$2:$C$15</c:f>
              <c:numCache>
                <c:formatCode>0%</c:formatCode>
                <c:ptCount val="14"/>
                <c:pt idx="0">
                  <c:v>0.39</c:v>
                </c:pt>
                <c:pt idx="1">
                  <c:v>0.38</c:v>
                </c:pt>
                <c:pt idx="2">
                  <c:v>0.53</c:v>
                </c:pt>
                <c:pt idx="3">
                  <c:v>0.42</c:v>
                </c:pt>
                <c:pt idx="4">
                  <c:v>0.3</c:v>
                </c:pt>
                <c:pt idx="5">
                  <c:v>0.48</c:v>
                </c:pt>
                <c:pt idx="6">
                  <c:v>0.51</c:v>
                </c:pt>
                <c:pt idx="7">
                  <c:v>0.35</c:v>
                </c:pt>
                <c:pt idx="8">
                  <c:v>0.35</c:v>
                </c:pt>
                <c:pt idx="9">
                  <c:v>0.28999999999999998</c:v>
                </c:pt>
                <c:pt idx="10">
                  <c:v>0.28000000000000003</c:v>
                </c:pt>
                <c:pt idx="11">
                  <c:v>0.44</c:v>
                </c:pt>
                <c:pt idx="12">
                  <c:v>0.42</c:v>
                </c:pt>
                <c:pt idx="13">
                  <c:v>0.25</c:v>
                </c:pt>
              </c:numCache>
            </c:numRef>
          </c:val>
          <c:extLst>
            <c:ext xmlns:c16="http://schemas.microsoft.com/office/drawing/2014/chart" uri="{C3380CC4-5D6E-409C-BE32-E72D297353CC}">
              <c16:uniqueId val="{00000001-4FF5-2044-A52D-507C5F7D788D}"/>
            </c:ext>
          </c:extLst>
        </c:ser>
        <c:ser>
          <c:idx val="2"/>
          <c:order val="2"/>
          <c:tx>
            <c:strRef>
              <c:f>Sheet1!$D$1</c:f>
              <c:strCache>
                <c:ptCount val="1"/>
                <c:pt idx="0">
                  <c:v>Manager</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Blended learning</c:v>
                </c:pt>
                <c:pt idx="1">
                  <c:v>Call monitoring</c:v>
                </c:pt>
                <c:pt idx="2">
                  <c:v>Computer-based training</c:v>
                </c:pt>
                <c:pt idx="3">
                  <c:v>Classroom training (in-house trainer)</c:v>
                </c:pt>
                <c:pt idx="4">
                  <c:v>Classroom training (third-party trainer)</c:v>
                </c:pt>
                <c:pt idx="5">
                  <c:v>Mentoring or coaching</c:v>
                </c:pt>
                <c:pt idx="6">
                  <c:v>On-the-job training</c:v>
                </c:pt>
                <c:pt idx="7">
                  <c:v>Online, self-paced training</c:v>
                </c:pt>
                <c:pt idx="8">
                  <c:v>Self-study</c:v>
                </c:pt>
                <c:pt idx="9">
                  <c:v>Shadowing</c:v>
                </c:pt>
                <c:pt idx="10">
                  <c:v>Ticket review</c:v>
                </c:pt>
                <c:pt idx="11">
                  <c:v>Virtual classroom training</c:v>
                </c:pt>
                <c:pt idx="12">
                  <c:v>Webinars</c:v>
                </c:pt>
                <c:pt idx="13">
                  <c:v>Intelligent digital assistant-led training</c:v>
                </c:pt>
              </c:strCache>
            </c:strRef>
          </c:cat>
          <c:val>
            <c:numRef>
              <c:f>Sheet1!$D$2:$D$15</c:f>
              <c:numCache>
                <c:formatCode>0%</c:formatCode>
                <c:ptCount val="14"/>
                <c:pt idx="0">
                  <c:v>0.31</c:v>
                </c:pt>
                <c:pt idx="1">
                  <c:v>0.31</c:v>
                </c:pt>
                <c:pt idx="2">
                  <c:v>0.48</c:v>
                </c:pt>
                <c:pt idx="3">
                  <c:v>0.38</c:v>
                </c:pt>
                <c:pt idx="4">
                  <c:v>0.3</c:v>
                </c:pt>
                <c:pt idx="5">
                  <c:v>0.44</c:v>
                </c:pt>
                <c:pt idx="6">
                  <c:v>0.5</c:v>
                </c:pt>
                <c:pt idx="7">
                  <c:v>0.38</c:v>
                </c:pt>
                <c:pt idx="8">
                  <c:v>0.31</c:v>
                </c:pt>
                <c:pt idx="9">
                  <c:v>0.28999999999999998</c:v>
                </c:pt>
                <c:pt idx="10">
                  <c:v>0.23</c:v>
                </c:pt>
                <c:pt idx="11">
                  <c:v>0.34</c:v>
                </c:pt>
                <c:pt idx="12">
                  <c:v>0.41</c:v>
                </c:pt>
                <c:pt idx="13">
                  <c:v>0.17</c:v>
                </c:pt>
              </c:numCache>
            </c:numRef>
          </c:val>
          <c:extLst>
            <c:ext xmlns:c16="http://schemas.microsoft.com/office/drawing/2014/chart" uri="{C3380CC4-5D6E-409C-BE32-E72D297353CC}">
              <c16:uniqueId val="{00000002-4FF5-2044-A52D-507C5F7D788D}"/>
            </c:ext>
          </c:extLst>
        </c:ser>
        <c:ser>
          <c:idx val="3"/>
          <c:order val="3"/>
          <c:tx>
            <c:strRef>
              <c:f>Sheet1!$E$1</c:f>
              <c:strCache>
                <c:ptCount val="1"/>
                <c:pt idx="0">
                  <c:v>Director</c:v>
                </c:pt>
              </c:strCache>
            </c:strRef>
          </c:tx>
          <c:spPr>
            <a:solidFill>
              <a:schemeClr val="accent1">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Blended learning</c:v>
                </c:pt>
                <c:pt idx="1">
                  <c:v>Call monitoring</c:v>
                </c:pt>
                <c:pt idx="2">
                  <c:v>Computer-based training</c:v>
                </c:pt>
                <c:pt idx="3">
                  <c:v>Classroom training (in-house trainer)</c:v>
                </c:pt>
                <c:pt idx="4">
                  <c:v>Classroom training (third-party trainer)</c:v>
                </c:pt>
                <c:pt idx="5">
                  <c:v>Mentoring or coaching</c:v>
                </c:pt>
                <c:pt idx="6">
                  <c:v>On-the-job training</c:v>
                </c:pt>
                <c:pt idx="7">
                  <c:v>Online, self-paced training</c:v>
                </c:pt>
                <c:pt idx="8">
                  <c:v>Self-study</c:v>
                </c:pt>
                <c:pt idx="9">
                  <c:v>Shadowing</c:v>
                </c:pt>
                <c:pt idx="10">
                  <c:v>Ticket review</c:v>
                </c:pt>
                <c:pt idx="11">
                  <c:v>Virtual classroom training</c:v>
                </c:pt>
                <c:pt idx="12">
                  <c:v>Webinars</c:v>
                </c:pt>
                <c:pt idx="13">
                  <c:v>Intelligent digital assistant-led training</c:v>
                </c:pt>
              </c:strCache>
            </c:strRef>
          </c:cat>
          <c:val>
            <c:numRef>
              <c:f>Sheet1!$E$2:$E$15</c:f>
              <c:numCache>
                <c:formatCode>0%</c:formatCode>
                <c:ptCount val="14"/>
                <c:pt idx="0">
                  <c:v>0.32</c:v>
                </c:pt>
                <c:pt idx="1">
                  <c:v>0.21</c:v>
                </c:pt>
                <c:pt idx="2">
                  <c:v>0.47</c:v>
                </c:pt>
                <c:pt idx="3">
                  <c:v>0.41</c:v>
                </c:pt>
                <c:pt idx="4">
                  <c:v>0.31</c:v>
                </c:pt>
                <c:pt idx="5">
                  <c:v>0.33</c:v>
                </c:pt>
                <c:pt idx="6">
                  <c:v>0.35</c:v>
                </c:pt>
                <c:pt idx="7">
                  <c:v>0.4</c:v>
                </c:pt>
                <c:pt idx="8">
                  <c:v>0.37</c:v>
                </c:pt>
                <c:pt idx="9">
                  <c:v>0.22</c:v>
                </c:pt>
                <c:pt idx="10">
                  <c:v>0.16</c:v>
                </c:pt>
                <c:pt idx="11">
                  <c:v>0.37</c:v>
                </c:pt>
                <c:pt idx="12">
                  <c:v>0.53</c:v>
                </c:pt>
                <c:pt idx="13">
                  <c:v>0.18</c:v>
                </c:pt>
              </c:numCache>
            </c:numRef>
          </c:val>
          <c:extLst>
            <c:ext xmlns:c16="http://schemas.microsoft.com/office/drawing/2014/chart" uri="{C3380CC4-5D6E-409C-BE32-E72D297353CC}">
              <c16:uniqueId val="{00000004-4FF5-2044-A52D-507C5F7D788D}"/>
            </c:ext>
          </c:extLst>
        </c:ser>
        <c:dLbls>
          <c:dLblPos val="outEnd"/>
          <c:showLegendKey val="0"/>
          <c:showVal val="1"/>
          <c:showCatName val="0"/>
          <c:showSerName val="0"/>
          <c:showPercent val="0"/>
          <c:showBubbleSize val="0"/>
        </c:dLbls>
        <c:gapWidth val="219"/>
        <c:overlap val="-27"/>
        <c:axId val="275905999"/>
        <c:axId val="275907647"/>
      </c:barChart>
      <c:catAx>
        <c:axId val="27590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5907647"/>
        <c:crosses val="autoZero"/>
        <c:auto val="1"/>
        <c:lblAlgn val="ctr"/>
        <c:lblOffset val="100"/>
        <c:noMultiLvlLbl val="0"/>
      </c:catAx>
      <c:valAx>
        <c:axId val="275907647"/>
        <c:scaling>
          <c:orientation val="minMax"/>
        </c:scaling>
        <c:delete val="1"/>
        <c:axPos val="l"/>
        <c:numFmt formatCode="0%" sourceLinked="1"/>
        <c:majorTickMark val="none"/>
        <c:minorTickMark val="none"/>
        <c:tickLblPos val="nextTo"/>
        <c:crossAx val="275905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Agent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DC-244E-841F-B56214C52E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DC-244E-841F-B56214C52E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DC-244E-841F-B56214C52E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DC-244E-841F-B56214C52E2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8DC-244E-841F-B56214C52E2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1F54-7A4B-9CE7-E1D0CF2831F8}"/>
              </c:ext>
            </c:extLst>
          </c:dPt>
          <c:dLbls>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F54-7A4B-9CE7-E1D0CF2831F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1-5 days</c:v>
                </c:pt>
                <c:pt idx="1">
                  <c:v>6-10 days</c:v>
                </c:pt>
                <c:pt idx="2">
                  <c:v>11-15 days</c:v>
                </c:pt>
                <c:pt idx="3">
                  <c:v>16-20 days</c:v>
                </c:pt>
                <c:pt idx="4">
                  <c:v>More than 20 days</c:v>
                </c:pt>
                <c:pt idx="5">
                  <c:v>None</c:v>
                </c:pt>
              </c:strCache>
            </c:strRef>
          </c:cat>
          <c:val>
            <c:numRef>
              <c:f>Sheet1!$B$2:$B$7</c:f>
              <c:numCache>
                <c:formatCode>0%</c:formatCode>
                <c:ptCount val="6"/>
                <c:pt idx="0">
                  <c:v>0.36840000000000001</c:v>
                </c:pt>
                <c:pt idx="1">
                  <c:v>0.31580000000000003</c:v>
                </c:pt>
                <c:pt idx="2">
                  <c:v>0.1474</c:v>
                </c:pt>
                <c:pt idx="3">
                  <c:v>7.3700000000000002E-2</c:v>
                </c:pt>
                <c:pt idx="4">
                  <c:v>5.2600000000000001E-2</c:v>
                </c:pt>
                <c:pt idx="5">
                  <c:v>4.2099999999999999E-2</c:v>
                </c:pt>
              </c:numCache>
            </c:numRef>
          </c:val>
          <c:extLst>
            <c:ext xmlns:c16="http://schemas.microsoft.com/office/drawing/2014/chart" uri="{C3380CC4-5D6E-409C-BE32-E72D297353CC}">
              <c16:uniqueId val="{00000000-1F54-7A4B-9CE7-E1D0CF2831F8}"/>
            </c:ext>
          </c:extLst>
        </c:ser>
        <c:ser>
          <c:idx val="1"/>
          <c:order val="1"/>
          <c:tx>
            <c:strRef>
              <c:f>Sheet1!$C$1</c:f>
              <c:strCache>
                <c:ptCount val="1"/>
                <c:pt idx="0">
                  <c:v>Supervisor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D-78DC-244E-841F-B56214C52E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F-78DC-244E-841F-B56214C52E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1-78DC-244E-841F-B56214C52E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3-78DC-244E-841F-B56214C52E2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5-78DC-244E-841F-B56214C52E2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1F54-7A4B-9CE7-E1D0CF2831F8}"/>
              </c:ext>
            </c:extLst>
          </c:dPt>
          <c:dLbls>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1F54-7A4B-9CE7-E1D0CF2831F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1-5 days</c:v>
                </c:pt>
                <c:pt idx="1">
                  <c:v>6-10 days</c:v>
                </c:pt>
                <c:pt idx="2">
                  <c:v>11-15 days</c:v>
                </c:pt>
                <c:pt idx="3">
                  <c:v>16-20 days</c:v>
                </c:pt>
                <c:pt idx="4">
                  <c:v>More than 20 days</c:v>
                </c:pt>
                <c:pt idx="5">
                  <c:v>None</c:v>
                </c:pt>
              </c:strCache>
            </c:strRef>
          </c:cat>
          <c:val>
            <c:numRef>
              <c:f>Sheet1!$C$2:$C$7</c:f>
              <c:numCache>
                <c:formatCode>0%</c:formatCode>
                <c:ptCount val="6"/>
                <c:pt idx="0">
                  <c:v>0.38550000000000001</c:v>
                </c:pt>
                <c:pt idx="1">
                  <c:v>0.24099999999999999</c:v>
                </c:pt>
                <c:pt idx="2">
                  <c:v>0.1928</c:v>
                </c:pt>
                <c:pt idx="3">
                  <c:v>6.0199999999999997E-2</c:v>
                </c:pt>
                <c:pt idx="4">
                  <c:v>9.64E-2</c:v>
                </c:pt>
                <c:pt idx="5">
                  <c:v>2.41E-2</c:v>
                </c:pt>
              </c:numCache>
            </c:numRef>
          </c:val>
          <c:extLst>
            <c:ext xmlns:c16="http://schemas.microsoft.com/office/drawing/2014/chart" uri="{C3380CC4-5D6E-409C-BE32-E72D297353CC}">
              <c16:uniqueId val="{00000002-1F54-7A4B-9CE7-E1D0CF2831F8}"/>
            </c:ext>
          </c:extLst>
        </c:ser>
        <c:ser>
          <c:idx val="2"/>
          <c:order val="2"/>
          <c:tx>
            <c:strRef>
              <c:f>Sheet1!$D$1</c:f>
              <c:strCache>
                <c:ptCount val="1"/>
                <c:pt idx="0">
                  <c:v>Manager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9-78DC-244E-841F-B56214C52E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B-78DC-244E-841F-B56214C52E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D-78DC-244E-841F-B56214C52E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F-78DC-244E-841F-B56214C52E2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1-78DC-244E-841F-B56214C52E2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7-1F54-7A4B-9CE7-E1D0CF2831F8}"/>
              </c:ext>
            </c:extLst>
          </c:dPt>
          <c:dLbls>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1F54-7A4B-9CE7-E1D0CF2831F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1-5 days</c:v>
                </c:pt>
                <c:pt idx="1">
                  <c:v>6-10 days</c:v>
                </c:pt>
                <c:pt idx="2">
                  <c:v>11-15 days</c:v>
                </c:pt>
                <c:pt idx="3">
                  <c:v>16-20 days</c:v>
                </c:pt>
                <c:pt idx="4">
                  <c:v>More than 20 days</c:v>
                </c:pt>
                <c:pt idx="5">
                  <c:v>None</c:v>
                </c:pt>
              </c:strCache>
            </c:strRef>
          </c:cat>
          <c:val>
            <c:numRef>
              <c:f>Sheet1!$D$2:$D$7</c:f>
              <c:numCache>
                <c:formatCode>0%</c:formatCode>
                <c:ptCount val="6"/>
                <c:pt idx="0">
                  <c:v>0.24199999999999999</c:v>
                </c:pt>
                <c:pt idx="1">
                  <c:v>0.30590000000000001</c:v>
                </c:pt>
                <c:pt idx="2">
                  <c:v>0.17349999999999999</c:v>
                </c:pt>
                <c:pt idx="3">
                  <c:v>8.2199999999999995E-2</c:v>
                </c:pt>
                <c:pt idx="4">
                  <c:v>0.1142</c:v>
                </c:pt>
                <c:pt idx="5">
                  <c:v>8.2199999999999995E-2</c:v>
                </c:pt>
              </c:numCache>
            </c:numRef>
          </c:val>
          <c:extLst>
            <c:ext xmlns:c16="http://schemas.microsoft.com/office/drawing/2014/chart" uri="{C3380CC4-5D6E-409C-BE32-E72D297353CC}">
              <c16:uniqueId val="{00000003-1F54-7A4B-9CE7-E1D0CF2831F8}"/>
            </c:ext>
          </c:extLst>
        </c:ser>
        <c:ser>
          <c:idx val="3"/>
          <c:order val="3"/>
          <c:tx>
            <c:strRef>
              <c:f>Sheet1!$E$1</c:f>
              <c:strCache>
                <c:ptCount val="1"/>
                <c:pt idx="0">
                  <c:v>Director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5-78DC-244E-841F-B56214C52E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7-78DC-244E-841F-B56214C52E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9-78DC-244E-841F-B56214C52E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B-78DC-244E-841F-B56214C52E2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D-78DC-244E-841F-B56214C52E2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1F54-7A4B-9CE7-E1D0CF2831F8}"/>
              </c:ext>
            </c:extLst>
          </c:dPt>
          <c:dLbls>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1F54-7A4B-9CE7-E1D0CF2831F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1-5 days</c:v>
                </c:pt>
                <c:pt idx="1">
                  <c:v>6-10 days</c:v>
                </c:pt>
                <c:pt idx="2">
                  <c:v>11-15 days</c:v>
                </c:pt>
                <c:pt idx="3">
                  <c:v>16-20 days</c:v>
                </c:pt>
                <c:pt idx="4">
                  <c:v>More than 20 days</c:v>
                </c:pt>
                <c:pt idx="5">
                  <c:v>None</c:v>
                </c:pt>
              </c:strCache>
            </c:strRef>
          </c:cat>
          <c:val>
            <c:numRef>
              <c:f>Sheet1!$E$2:$E$7</c:f>
              <c:numCache>
                <c:formatCode>0%</c:formatCode>
                <c:ptCount val="6"/>
                <c:pt idx="0">
                  <c:v>0.25190000000000001</c:v>
                </c:pt>
                <c:pt idx="1">
                  <c:v>0.26669999999999999</c:v>
                </c:pt>
                <c:pt idx="2">
                  <c:v>0.19259999999999999</c:v>
                </c:pt>
                <c:pt idx="3">
                  <c:v>8.8900000000000007E-2</c:v>
                </c:pt>
                <c:pt idx="4">
                  <c:v>0.1111</c:v>
                </c:pt>
                <c:pt idx="5">
                  <c:v>8.8900000000000007E-2</c:v>
                </c:pt>
              </c:numCache>
            </c:numRef>
          </c:val>
          <c:extLst>
            <c:ext xmlns:c16="http://schemas.microsoft.com/office/drawing/2014/chart" uri="{C3380CC4-5D6E-409C-BE32-E72D297353CC}">
              <c16:uniqueId val="{00000004-1F54-7A4B-9CE7-E1D0CF2831F8}"/>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Duration of New</a:t>
            </a:r>
            <a:r>
              <a:rPr lang="en-US" b="1" baseline="0" dirty="0"/>
              <a:t> </a:t>
            </a:r>
            <a:r>
              <a:rPr lang="en-US" b="1" dirty="0"/>
              <a:t>Hire/Agent Training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22-9E42-8688-F32812F67A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22-9E42-8688-F32812F67A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22-9E42-8688-F32812F67A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A22-9E42-8688-F32812F67AD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A22-9E42-8688-F32812F67A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C-FA22-9E42-8688-F32812F67AD6}"/>
              </c:ext>
            </c:extLst>
          </c:dPt>
          <c:dLbls>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A22-9E42-8688-F32812F67AD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Less than 1 week</c:v>
                </c:pt>
                <c:pt idx="1">
                  <c:v>1-2 weeks</c:v>
                </c:pt>
                <c:pt idx="2">
                  <c:v>3-4 weeks</c:v>
                </c:pt>
                <c:pt idx="3">
                  <c:v>5-6 weeks</c:v>
                </c:pt>
                <c:pt idx="4">
                  <c:v>7-8 weeks</c:v>
                </c:pt>
                <c:pt idx="5">
                  <c:v>More than 8 weeks</c:v>
                </c:pt>
              </c:strCache>
            </c:strRef>
          </c:cat>
          <c:val>
            <c:numRef>
              <c:f>Sheet1!$B$2:$B$7</c:f>
              <c:numCache>
                <c:formatCode>0%</c:formatCode>
                <c:ptCount val="6"/>
                <c:pt idx="0">
                  <c:v>0.1119</c:v>
                </c:pt>
                <c:pt idx="1">
                  <c:v>0.29239999999999999</c:v>
                </c:pt>
                <c:pt idx="2">
                  <c:v>0.31769999999999998</c:v>
                </c:pt>
                <c:pt idx="3">
                  <c:v>0.15160000000000001</c:v>
                </c:pt>
                <c:pt idx="4">
                  <c:v>7.9399999999999998E-2</c:v>
                </c:pt>
                <c:pt idx="5">
                  <c:v>4.6899999999999997E-2</c:v>
                </c:pt>
              </c:numCache>
            </c:numRef>
          </c:val>
          <c:extLst>
            <c:ext xmlns:c16="http://schemas.microsoft.com/office/drawing/2014/chart" uri="{C3380CC4-5D6E-409C-BE32-E72D297353CC}">
              <c16:uniqueId val="{0000000A-FA22-9E42-8688-F32812F67AD6}"/>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Topics Covered in New Hire/Agent</a:t>
            </a:r>
            <a:r>
              <a:rPr lang="en-US" b="1" baseline="0" dirty="0"/>
              <a:t> Training</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Customer service skills</c:v>
                </c:pt>
                <c:pt idx="1">
                  <c:v>The role of the agent</c:v>
                </c:pt>
                <c:pt idx="2">
                  <c:v>Learning to use knowledge base</c:v>
                </c:pt>
                <c:pt idx="3">
                  <c:v>Technologies used to provide service</c:v>
                </c:pt>
                <c:pt idx="4">
                  <c:v>Oral communication skills</c:v>
                </c:pt>
                <c:pt idx="5">
                  <c:v>Problem-solving skills</c:v>
                </c:pt>
                <c:pt idx="6">
                  <c:v>Business overview</c:v>
                </c:pt>
                <c:pt idx="7">
                  <c:v>Technologies used by customers</c:v>
                </c:pt>
                <c:pt idx="8">
                  <c:v>Written communication skills</c:v>
                </c:pt>
                <c:pt idx="9">
                  <c:v>Learning to leverage other staff</c:v>
                </c:pt>
                <c:pt idx="10">
                  <c:v>Sales skills</c:v>
                </c:pt>
              </c:strCache>
            </c:strRef>
          </c:cat>
          <c:val>
            <c:numRef>
              <c:f>Sheet1!$B$2:$B$12</c:f>
              <c:numCache>
                <c:formatCode>0%</c:formatCode>
                <c:ptCount val="11"/>
                <c:pt idx="0">
                  <c:v>0.68</c:v>
                </c:pt>
                <c:pt idx="1">
                  <c:v>0.67</c:v>
                </c:pt>
                <c:pt idx="2">
                  <c:v>0.56999999999999995</c:v>
                </c:pt>
                <c:pt idx="3">
                  <c:v>0.56999999999999995</c:v>
                </c:pt>
                <c:pt idx="4">
                  <c:v>0.56000000000000005</c:v>
                </c:pt>
                <c:pt idx="5">
                  <c:v>0.54</c:v>
                </c:pt>
                <c:pt idx="6">
                  <c:v>0.53</c:v>
                </c:pt>
                <c:pt idx="7">
                  <c:v>0.48</c:v>
                </c:pt>
                <c:pt idx="8">
                  <c:v>0.36</c:v>
                </c:pt>
                <c:pt idx="9">
                  <c:v>0.33</c:v>
                </c:pt>
                <c:pt idx="10">
                  <c:v>0.32</c:v>
                </c:pt>
              </c:numCache>
            </c:numRef>
          </c:val>
          <c:extLst>
            <c:ext xmlns:c16="http://schemas.microsoft.com/office/drawing/2014/chart" uri="{C3380CC4-5D6E-409C-BE32-E72D297353CC}">
              <c16:uniqueId val="{00000000-DC4C-9C44-A3DF-5A5D7A8F3A09}"/>
            </c:ext>
          </c:extLst>
        </c:ser>
        <c:dLbls>
          <c:dLblPos val="outEnd"/>
          <c:showLegendKey val="0"/>
          <c:showVal val="1"/>
          <c:showCatName val="0"/>
          <c:showSerName val="0"/>
          <c:showPercent val="0"/>
          <c:showBubbleSize val="0"/>
        </c:dLbls>
        <c:gapWidth val="182"/>
        <c:axId val="279357455"/>
        <c:axId val="278076479"/>
      </c:barChart>
      <c:catAx>
        <c:axId val="2793574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076479"/>
        <c:crosses val="autoZero"/>
        <c:auto val="1"/>
        <c:lblAlgn val="ctr"/>
        <c:lblOffset val="100"/>
        <c:noMultiLvlLbl val="0"/>
      </c:catAx>
      <c:valAx>
        <c:axId val="278076479"/>
        <c:scaling>
          <c:orientation val="minMax"/>
        </c:scaling>
        <c:delete val="1"/>
        <c:axPos val="t"/>
        <c:numFmt formatCode="0%" sourceLinked="1"/>
        <c:majorTickMark val="none"/>
        <c:minorTickMark val="none"/>
        <c:tickLblPos val="nextTo"/>
        <c:crossAx val="279357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Duration of Supervisor Training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24-6942-996D-0529FE6F1A8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24-6942-996D-0529FE6F1A8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D24-6942-996D-0529FE6F1A8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D24-6942-996D-0529FE6F1A8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D24-6942-996D-0529FE6F1A8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D24-6942-996D-0529FE6F1A8E}"/>
              </c:ext>
            </c:extLst>
          </c:dPt>
          <c:dLbls>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24-6942-996D-0529FE6F1A8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Less than 1 week</c:v>
                </c:pt>
                <c:pt idx="1">
                  <c:v>1-2 weeks</c:v>
                </c:pt>
                <c:pt idx="2">
                  <c:v>3-4 weeks</c:v>
                </c:pt>
                <c:pt idx="3">
                  <c:v>5-6 weeks</c:v>
                </c:pt>
                <c:pt idx="4">
                  <c:v>7-8 weeks</c:v>
                </c:pt>
                <c:pt idx="5">
                  <c:v>More than 8 weeks</c:v>
                </c:pt>
              </c:strCache>
            </c:strRef>
          </c:cat>
          <c:val>
            <c:numRef>
              <c:f>Sheet1!$B$2:$B$7</c:f>
              <c:numCache>
                <c:formatCode>0%</c:formatCode>
                <c:ptCount val="6"/>
                <c:pt idx="0">
                  <c:v>7.2999999999999995E-2</c:v>
                </c:pt>
                <c:pt idx="1">
                  <c:v>0.32579999999999998</c:v>
                </c:pt>
                <c:pt idx="2">
                  <c:v>0.32019999999999998</c:v>
                </c:pt>
                <c:pt idx="3">
                  <c:v>0.1517</c:v>
                </c:pt>
                <c:pt idx="4">
                  <c:v>7.2999999999999995E-2</c:v>
                </c:pt>
                <c:pt idx="5">
                  <c:v>5.62E-2</c:v>
                </c:pt>
              </c:numCache>
            </c:numRef>
          </c:val>
          <c:extLst>
            <c:ext xmlns:c16="http://schemas.microsoft.com/office/drawing/2014/chart" uri="{C3380CC4-5D6E-409C-BE32-E72D297353CC}">
              <c16:uniqueId val="{0000000C-2D24-6942-996D-0529FE6F1A8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Agent Turnover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Changed positions in the contact center</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CC</c:v>
                </c:pt>
                <c:pt idx="1">
                  <c:v>Small CC</c:v>
                </c:pt>
                <c:pt idx="2">
                  <c:v>Medium CC</c:v>
                </c:pt>
                <c:pt idx="3">
                  <c:v>Large CC</c:v>
                </c:pt>
                <c:pt idx="4">
                  <c:v>Very Large CC</c:v>
                </c:pt>
              </c:strCache>
            </c:strRef>
          </c:cat>
          <c:val>
            <c:numRef>
              <c:f>Sheet1!$B$2:$B$6</c:f>
              <c:numCache>
                <c:formatCode>0%</c:formatCode>
                <c:ptCount val="5"/>
                <c:pt idx="0">
                  <c:v>0.22</c:v>
                </c:pt>
                <c:pt idx="1">
                  <c:v>0.19</c:v>
                </c:pt>
                <c:pt idx="2">
                  <c:v>0.16</c:v>
                </c:pt>
                <c:pt idx="3">
                  <c:v>0.36</c:v>
                </c:pt>
                <c:pt idx="4">
                  <c:v>0.46</c:v>
                </c:pt>
              </c:numCache>
            </c:numRef>
          </c:val>
          <c:extLst>
            <c:ext xmlns:c16="http://schemas.microsoft.com/office/drawing/2014/chart" uri="{C3380CC4-5D6E-409C-BE32-E72D297353CC}">
              <c16:uniqueId val="{00000000-D3DD-C64D-B526-ECAE2EB7A82F}"/>
            </c:ext>
          </c:extLst>
        </c:ser>
        <c:ser>
          <c:idx val="1"/>
          <c:order val="1"/>
          <c:tx>
            <c:strRef>
              <c:f>Sheet1!$C$1</c:f>
              <c:strCache>
                <c:ptCount val="1"/>
                <c:pt idx="0">
                  <c:v>Left the contact center, stayed with the company</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CC</c:v>
                </c:pt>
                <c:pt idx="1">
                  <c:v>Small CC</c:v>
                </c:pt>
                <c:pt idx="2">
                  <c:v>Medium CC</c:v>
                </c:pt>
                <c:pt idx="3">
                  <c:v>Large CC</c:v>
                </c:pt>
                <c:pt idx="4">
                  <c:v>Very Large CC</c:v>
                </c:pt>
              </c:strCache>
            </c:strRef>
          </c:cat>
          <c:val>
            <c:numRef>
              <c:f>Sheet1!$C$2:$C$6</c:f>
              <c:numCache>
                <c:formatCode>0%</c:formatCode>
                <c:ptCount val="5"/>
                <c:pt idx="0">
                  <c:v>0.21</c:v>
                </c:pt>
                <c:pt idx="1">
                  <c:v>0.19</c:v>
                </c:pt>
                <c:pt idx="2">
                  <c:v>0.18</c:v>
                </c:pt>
                <c:pt idx="3">
                  <c:v>0.33</c:v>
                </c:pt>
                <c:pt idx="4">
                  <c:v>0.36</c:v>
                </c:pt>
              </c:numCache>
            </c:numRef>
          </c:val>
          <c:extLst>
            <c:ext xmlns:c16="http://schemas.microsoft.com/office/drawing/2014/chart" uri="{C3380CC4-5D6E-409C-BE32-E72D297353CC}">
              <c16:uniqueId val="{00000001-D3DD-C64D-B526-ECAE2EB7A82F}"/>
            </c:ext>
          </c:extLst>
        </c:ser>
        <c:ser>
          <c:idx val="2"/>
          <c:order val="2"/>
          <c:tx>
            <c:strRef>
              <c:f>Sheet1!$D$1</c:f>
              <c:strCache>
                <c:ptCount val="1"/>
                <c:pt idx="0">
                  <c:v>Left the company</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CC</c:v>
                </c:pt>
                <c:pt idx="1">
                  <c:v>Small CC</c:v>
                </c:pt>
                <c:pt idx="2">
                  <c:v>Medium CC</c:v>
                </c:pt>
                <c:pt idx="3">
                  <c:v>Large CC</c:v>
                </c:pt>
                <c:pt idx="4">
                  <c:v>Very Large CC</c:v>
                </c:pt>
              </c:strCache>
            </c:strRef>
          </c:cat>
          <c:val>
            <c:numRef>
              <c:f>Sheet1!$D$2:$D$6</c:f>
              <c:numCache>
                <c:formatCode>0%</c:formatCode>
                <c:ptCount val="5"/>
                <c:pt idx="0">
                  <c:v>0.23</c:v>
                </c:pt>
                <c:pt idx="1">
                  <c:v>0.2</c:v>
                </c:pt>
                <c:pt idx="2">
                  <c:v>0.24</c:v>
                </c:pt>
                <c:pt idx="3">
                  <c:v>0.24</c:v>
                </c:pt>
                <c:pt idx="4">
                  <c:v>0.37</c:v>
                </c:pt>
              </c:numCache>
            </c:numRef>
          </c:val>
          <c:extLst>
            <c:ext xmlns:c16="http://schemas.microsoft.com/office/drawing/2014/chart" uri="{C3380CC4-5D6E-409C-BE32-E72D297353CC}">
              <c16:uniqueId val="{00000002-D3DD-C64D-B526-ECAE2EB7A82F}"/>
            </c:ext>
          </c:extLst>
        </c:ser>
        <c:dLbls>
          <c:dLblPos val="outEnd"/>
          <c:showLegendKey val="0"/>
          <c:showVal val="1"/>
          <c:showCatName val="0"/>
          <c:showSerName val="0"/>
          <c:showPercent val="0"/>
          <c:showBubbleSize val="0"/>
        </c:dLbls>
        <c:gapWidth val="219"/>
        <c:overlap val="-27"/>
        <c:axId val="102249855"/>
        <c:axId val="102672767"/>
      </c:barChart>
      <c:catAx>
        <c:axId val="102249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672767"/>
        <c:crosses val="autoZero"/>
        <c:auto val="1"/>
        <c:lblAlgn val="ctr"/>
        <c:lblOffset val="100"/>
        <c:noMultiLvlLbl val="0"/>
      </c:catAx>
      <c:valAx>
        <c:axId val="102672767"/>
        <c:scaling>
          <c:orientation val="minMax"/>
        </c:scaling>
        <c:delete val="1"/>
        <c:axPos val="l"/>
        <c:numFmt formatCode="0%" sourceLinked="1"/>
        <c:majorTickMark val="none"/>
        <c:minorTickMark val="none"/>
        <c:tickLblPos val="nextTo"/>
        <c:crossAx val="102249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Topics Covered in Supervisor </a:t>
            </a:r>
            <a:r>
              <a:rPr lang="en-US" b="1" baseline="0" dirty="0"/>
              <a:t>Training</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Understanding the role of the supervisor</c:v>
                </c:pt>
                <c:pt idx="1">
                  <c:v>Quality monitoring</c:v>
                </c:pt>
                <c:pt idx="2">
                  <c:v>Performance metrics/reporting</c:v>
                </c:pt>
                <c:pt idx="3">
                  <c:v>Coaching/feedback</c:v>
                </c:pt>
                <c:pt idx="4">
                  <c:v>Oral communication skills</c:v>
                </c:pt>
                <c:pt idx="5">
                  <c:v>Customer relationship management</c:v>
                </c:pt>
                <c:pt idx="6">
                  <c:v>Team building</c:v>
                </c:pt>
                <c:pt idx="7">
                  <c:v>HR policies and procedures</c:v>
                </c:pt>
                <c:pt idx="8">
                  <c:v>Customer engagement techniques</c:v>
                </c:pt>
                <c:pt idx="9">
                  <c:v>Contact center technologies</c:v>
                </c:pt>
                <c:pt idx="10">
                  <c:v>Diversity/sensitivity training</c:v>
                </c:pt>
                <c:pt idx="11">
                  <c:v>Project management</c:v>
                </c:pt>
                <c:pt idx="12">
                  <c:v>Agent motivation</c:v>
                </c:pt>
                <c:pt idx="13">
                  <c:v>Forecasting and scheduling</c:v>
                </c:pt>
                <c:pt idx="14">
                  <c:v>Setting priorities</c:v>
                </c:pt>
                <c:pt idx="15">
                  <c:v>Written communication skills</c:v>
                </c:pt>
                <c:pt idx="16">
                  <c:v>Agent recruiting and hiring</c:v>
                </c:pt>
                <c:pt idx="17">
                  <c:v>Budgeting</c:v>
                </c:pt>
                <c:pt idx="18">
                  <c:v>Conflict management</c:v>
                </c:pt>
                <c:pt idx="19">
                  <c:v>The value of AI/automation</c:v>
                </c:pt>
              </c:strCache>
            </c:strRef>
          </c:cat>
          <c:val>
            <c:numRef>
              <c:f>Sheet1!$B$2:$B$21</c:f>
              <c:numCache>
                <c:formatCode>0%</c:formatCode>
                <c:ptCount val="20"/>
                <c:pt idx="0">
                  <c:v>0.75</c:v>
                </c:pt>
                <c:pt idx="1">
                  <c:v>0.66</c:v>
                </c:pt>
                <c:pt idx="2">
                  <c:v>0.53</c:v>
                </c:pt>
                <c:pt idx="3">
                  <c:v>0.5</c:v>
                </c:pt>
                <c:pt idx="4">
                  <c:v>0.49</c:v>
                </c:pt>
                <c:pt idx="5">
                  <c:v>0.47</c:v>
                </c:pt>
                <c:pt idx="6">
                  <c:v>0.47</c:v>
                </c:pt>
                <c:pt idx="7">
                  <c:v>0.45</c:v>
                </c:pt>
                <c:pt idx="8">
                  <c:v>0.44</c:v>
                </c:pt>
                <c:pt idx="9">
                  <c:v>0.43</c:v>
                </c:pt>
                <c:pt idx="10">
                  <c:v>0.42</c:v>
                </c:pt>
                <c:pt idx="11">
                  <c:v>0.42</c:v>
                </c:pt>
                <c:pt idx="12">
                  <c:v>0.39</c:v>
                </c:pt>
                <c:pt idx="13">
                  <c:v>0.38</c:v>
                </c:pt>
                <c:pt idx="14">
                  <c:v>0.37</c:v>
                </c:pt>
                <c:pt idx="15">
                  <c:v>0.35</c:v>
                </c:pt>
                <c:pt idx="16">
                  <c:v>0.32</c:v>
                </c:pt>
                <c:pt idx="17">
                  <c:v>0.28000000000000003</c:v>
                </c:pt>
                <c:pt idx="18">
                  <c:v>0.26</c:v>
                </c:pt>
                <c:pt idx="19">
                  <c:v>0.22</c:v>
                </c:pt>
              </c:numCache>
            </c:numRef>
          </c:val>
          <c:extLst>
            <c:ext xmlns:c16="http://schemas.microsoft.com/office/drawing/2014/chart" uri="{C3380CC4-5D6E-409C-BE32-E72D297353CC}">
              <c16:uniqueId val="{00000000-BBF3-A149-A76B-250E8BB694C7}"/>
            </c:ext>
          </c:extLst>
        </c:ser>
        <c:dLbls>
          <c:dLblPos val="outEnd"/>
          <c:showLegendKey val="0"/>
          <c:showVal val="1"/>
          <c:showCatName val="0"/>
          <c:showSerName val="0"/>
          <c:showPercent val="0"/>
          <c:showBubbleSize val="0"/>
        </c:dLbls>
        <c:gapWidth val="182"/>
        <c:axId val="279357455"/>
        <c:axId val="278076479"/>
      </c:barChart>
      <c:catAx>
        <c:axId val="2793574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076479"/>
        <c:crosses val="autoZero"/>
        <c:auto val="1"/>
        <c:lblAlgn val="ctr"/>
        <c:lblOffset val="100"/>
        <c:noMultiLvlLbl val="0"/>
      </c:catAx>
      <c:valAx>
        <c:axId val="278076479"/>
        <c:scaling>
          <c:orientation val="minMax"/>
        </c:scaling>
        <c:delete val="1"/>
        <c:axPos val="t"/>
        <c:numFmt formatCode="0%" sourceLinked="1"/>
        <c:majorTickMark val="none"/>
        <c:minorTickMark val="none"/>
        <c:tickLblPos val="nextTo"/>
        <c:crossAx val="279357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Expectations Through</a:t>
            </a:r>
            <a:r>
              <a:rPr lang="en-US" b="1" baseline="0" dirty="0"/>
              <a:t> 2022</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F6C-2543-A4F2-B59363FDAB0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F6C-2543-A4F2-B59363FDAB06}"/>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F6C-2543-A4F2-B59363FDAB06}"/>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DF6C-2543-A4F2-B59363FDAB0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Begin outsourcing</c:v>
                </c:pt>
                <c:pt idx="1">
                  <c:v>Outsource more</c:v>
                </c:pt>
                <c:pt idx="2">
                  <c:v>No change</c:v>
                </c:pt>
                <c:pt idx="3">
                  <c:v>Outsource less</c:v>
                </c:pt>
              </c:strCache>
            </c:strRef>
          </c:cat>
          <c:val>
            <c:numRef>
              <c:f>Sheet1!$B$2:$B$5</c:f>
              <c:numCache>
                <c:formatCode>0%</c:formatCode>
                <c:ptCount val="4"/>
                <c:pt idx="0">
                  <c:v>0.1206</c:v>
                </c:pt>
                <c:pt idx="1">
                  <c:v>0.18090000000000001</c:v>
                </c:pt>
                <c:pt idx="2">
                  <c:v>0.61809999999999998</c:v>
                </c:pt>
                <c:pt idx="3">
                  <c:v>8.0399999999999999E-2</c:v>
                </c:pt>
              </c:numCache>
            </c:numRef>
          </c:val>
          <c:extLst>
            <c:ext xmlns:c16="http://schemas.microsoft.com/office/drawing/2014/chart" uri="{C3380CC4-5D6E-409C-BE32-E72D297353CC}">
              <c16:uniqueId val="{0000000C-DF6C-2543-A4F2-B59363FDAB06}"/>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13548595256450097"/>
          <c:y val="0.87053370622589932"/>
          <c:w val="0.73828477383212177"/>
          <c:h val="0.112362914846720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Management Responsibilities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73836054043876"/>
          <c:y val="0.16691483774235399"/>
          <c:w val="0.71981712551264543"/>
          <c:h val="0.62299371978290818"/>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70-8047-9A2D-2AD33B3BADE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370-8047-9A2D-2AD33B3BADE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1370-8047-9A2D-2AD33B3BADE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Outsourcer (team/manager)</c:v>
                </c:pt>
                <c:pt idx="1">
                  <c:v>Contact center (team/manager)</c:v>
                </c:pt>
                <c:pt idx="2">
                  <c:v>Blended team (outsourcer + contact center)</c:v>
                </c:pt>
              </c:strCache>
            </c:strRef>
          </c:cat>
          <c:val>
            <c:numRef>
              <c:f>Sheet1!$B$2:$B$4</c:f>
              <c:numCache>
                <c:formatCode>0%</c:formatCode>
                <c:ptCount val="3"/>
                <c:pt idx="0">
                  <c:v>0.53610000000000002</c:v>
                </c:pt>
                <c:pt idx="1">
                  <c:v>0.28310000000000002</c:v>
                </c:pt>
                <c:pt idx="2">
                  <c:v>0.1807</c:v>
                </c:pt>
              </c:numCache>
            </c:numRef>
          </c:val>
          <c:extLst>
            <c:ext xmlns:c16="http://schemas.microsoft.com/office/drawing/2014/chart" uri="{C3380CC4-5D6E-409C-BE32-E72D297353CC}">
              <c16:uniqueId val="{00000008-1370-8047-9A2D-2AD33B3BADE2}"/>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6.6320658468487101E-2"/>
          <c:y val="0.87338426938046265"/>
          <c:w val="0.88649624038311425"/>
          <c:h val="0.126615730619537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Location of Outsourced Staff</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In-house</c:v>
                </c:pt>
                <c:pt idx="1">
                  <c:v>In-country</c:v>
                </c:pt>
                <c:pt idx="2">
                  <c:v>Near-shore</c:v>
                </c:pt>
                <c:pt idx="3">
                  <c:v>Offshore</c:v>
                </c:pt>
              </c:strCache>
            </c:strRef>
          </c:cat>
          <c:val>
            <c:numRef>
              <c:f>Sheet1!$B$2:$B$5</c:f>
              <c:numCache>
                <c:formatCode>0%</c:formatCode>
                <c:ptCount val="4"/>
                <c:pt idx="0">
                  <c:v>0.57999999999999996</c:v>
                </c:pt>
                <c:pt idx="1">
                  <c:v>0.52</c:v>
                </c:pt>
                <c:pt idx="2">
                  <c:v>0.16</c:v>
                </c:pt>
                <c:pt idx="3">
                  <c:v>0.11</c:v>
                </c:pt>
              </c:numCache>
            </c:numRef>
          </c:val>
          <c:extLst>
            <c:ext xmlns:c16="http://schemas.microsoft.com/office/drawing/2014/chart" uri="{C3380CC4-5D6E-409C-BE32-E72D297353CC}">
              <c16:uniqueId val="{00000000-FBCB-FC44-8642-768D12F8BA8E}"/>
            </c:ext>
          </c:extLst>
        </c:ser>
        <c:dLbls>
          <c:dLblPos val="outEnd"/>
          <c:showLegendKey val="0"/>
          <c:showVal val="1"/>
          <c:showCatName val="0"/>
          <c:showSerName val="0"/>
          <c:showPercent val="0"/>
          <c:showBubbleSize val="0"/>
        </c:dLbls>
        <c:gapWidth val="219"/>
        <c:overlap val="-27"/>
        <c:axId val="313929903"/>
        <c:axId val="306008383"/>
      </c:barChart>
      <c:catAx>
        <c:axId val="31392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6008383"/>
        <c:crosses val="autoZero"/>
        <c:auto val="1"/>
        <c:lblAlgn val="ctr"/>
        <c:lblOffset val="100"/>
        <c:noMultiLvlLbl val="0"/>
      </c:catAx>
      <c:valAx>
        <c:axId val="306008383"/>
        <c:scaling>
          <c:orientation val="minMax"/>
        </c:scaling>
        <c:delete val="1"/>
        <c:axPos val="l"/>
        <c:numFmt formatCode="0%" sourceLinked="1"/>
        <c:majorTickMark val="none"/>
        <c:minorTickMark val="none"/>
        <c:tickLblPos val="nextTo"/>
        <c:crossAx val="313929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Being considered for outsourcing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After-hours/weekend</c:v>
                </c:pt>
                <c:pt idx="1">
                  <c:v>Out-of-country</c:v>
                </c:pt>
                <c:pt idx="2">
                  <c:v>Multilingual</c:v>
                </c:pt>
                <c:pt idx="3">
                  <c:v>Contact spikes (overflow support)</c:v>
                </c:pt>
                <c:pt idx="4">
                  <c:v>Peak season</c:v>
                </c:pt>
                <c:pt idx="5">
                  <c:v>Contact center management</c:v>
                </c:pt>
                <c:pt idx="6">
                  <c:v>Sales (cross-selling, upselling, etc.)</c:v>
                </c:pt>
                <c:pt idx="7">
                  <c:v>Special promotions</c:v>
                </c:pt>
              </c:strCache>
            </c:strRef>
          </c:cat>
          <c:val>
            <c:numRef>
              <c:f>Sheet1!$B$2:$B$9</c:f>
              <c:numCache>
                <c:formatCode>0%</c:formatCode>
                <c:ptCount val="8"/>
                <c:pt idx="0">
                  <c:v>0.14000000000000001</c:v>
                </c:pt>
                <c:pt idx="1">
                  <c:v>0.17</c:v>
                </c:pt>
                <c:pt idx="2">
                  <c:v>0.13</c:v>
                </c:pt>
                <c:pt idx="3">
                  <c:v>0.18</c:v>
                </c:pt>
                <c:pt idx="4">
                  <c:v>0.2</c:v>
                </c:pt>
                <c:pt idx="5">
                  <c:v>0.16</c:v>
                </c:pt>
                <c:pt idx="6">
                  <c:v>0.15</c:v>
                </c:pt>
                <c:pt idx="7">
                  <c:v>0.13</c:v>
                </c:pt>
              </c:numCache>
            </c:numRef>
          </c:val>
          <c:extLst>
            <c:ext xmlns:c16="http://schemas.microsoft.com/office/drawing/2014/chart" uri="{C3380CC4-5D6E-409C-BE32-E72D297353CC}">
              <c16:uniqueId val="{00000000-BF2C-924E-B632-FF495914A37D}"/>
            </c:ext>
          </c:extLst>
        </c:ser>
        <c:ser>
          <c:idx val="1"/>
          <c:order val="1"/>
          <c:tx>
            <c:strRef>
              <c:f>Sheet1!$C$1</c:f>
              <c:strCache>
                <c:ptCount val="1"/>
                <c:pt idx="0">
                  <c:v>No plans to outsource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After-hours/weekend</c:v>
                </c:pt>
                <c:pt idx="1">
                  <c:v>Out-of-country</c:v>
                </c:pt>
                <c:pt idx="2">
                  <c:v>Multilingual</c:v>
                </c:pt>
                <c:pt idx="3">
                  <c:v>Contact spikes (overflow support)</c:v>
                </c:pt>
                <c:pt idx="4">
                  <c:v>Peak season</c:v>
                </c:pt>
                <c:pt idx="5">
                  <c:v>Contact center management</c:v>
                </c:pt>
                <c:pt idx="6">
                  <c:v>Sales (cross-selling, upselling, etc.)</c:v>
                </c:pt>
                <c:pt idx="7">
                  <c:v>Special promotions</c:v>
                </c:pt>
              </c:strCache>
            </c:strRef>
          </c:cat>
          <c:val>
            <c:numRef>
              <c:f>Sheet1!$C$2:$C$9</c:f>
              <c:numCache>
                <c:formatCode>0%</c:formatCode>
                <c:ptCount val="8"/>
                <c:pt idx="0">
                  <c:v>0.48</c:v>
                </c:pt>
                <c:pt idx="1">
                  <c:v>0.5</c:v>
                </c:pt>
                <c:pt idx="2">
                  <c:v>0.48</c:v>
                </c:pt>
                <c:pt idx="3">
                  <c:v>0.44</c:v>
                </c:pt>
                <c:pt idx="4">
                  <c:v>0.37</c:v>
                </c:pt>
                <c:pt idx="5">
                  <c:v>0.5</c:v>
                </c:pt>
                <c:pt idx="6">
                  <c:v>0.46</c:v>
                </c:pt>
                <c:pt idx="7">
                  <c:v>0.47</c:v>
                </c:pt>
              </c:numCache>
            </c:numRef>
          </c:val>
          <c:extLst>
            <c:ext xmlns:c16="http://schemas.microsoft.com/office/drawing/2014/chart" uri="{C3380CC4-5D6E-409C-BE32-E72D297353CC}">
              <c16:uniqueId val="{00000001-BF2C-924E-B632-FF495914A37D}"/>
            </c:ext>
          </c:extLst>
        </c:ser>
        <c:ser>
          <c:idx val="2"/>
          <c:order val="2"/>
          <c:tx>
            <c:strRef>
              <c:f>Sheet1!$D$1</c:f>
              <c:strCache>
                <c:ptCount val="1"/>
                <c:pt idx="0">
                  <c:v>Outsourced in the past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After-hours/weekend</c:v>
                </c:pt>
                <c:pt idx="1">
                  <c:v>Out-of-country</c:v>
                </c:pt>
                <c:pt idx="2">
                  <c:v>Multilingual</c:v>
                </c:pt>
                <c:pt idx="3">
                  <c:v>Contact spikes (overflow support)</c:v>
                </c:pt>
                <c:pt idx="4">
                  <c:v>Peak season</c:v>
                </c:pt>
                <c:pt idx="5">
                  <c:v>Contact center management</c:v>
                </c:pt>
                <c:pt idx="6">
                  <c:v>Sales (cross-selling, upselling, etc.)</c:v>
                </c:pt>
                <c:pt idx="7">
                  <c:v>Special promotions</c:v>
                </c:pt>
              </c:strCache>
            </c:strRef>
          </c:cat>
          <c:val>
            <c:numRef>
              <c:f>Sheet1!$D$2:$D$9</c:f>
              <c:numCache>
                <c:formatCode>0%</c:formatCode>
                <c:ptCount val="8"/>
                <c:pt idx="0">
                  <c:v>0.08</c:v>
                </c:pt>
                <c:pt idx="1">
                  <c:v>0.09</c:v>
                </c:pt>
                <c:pt idx="2">
                  <c:v>7.0000000000000007E-2</c:v>
                </c:pt>
                <c:pt idx="3">
                  <c:v>7.0000000000000007E-2</c:v>
                </c:pt>
                <c:pt idx="4">
                  <c:v>0.06</c:v>
                </c:pt>
                <c:pt idx="5">
                  <c:v>0.09</c:v>
                </c:pt>
                <c:pt idx="6">
                  <c:v>0.05</c:v>
                </c:pt>
                <c:pt idx="7">
                  <c:v>0.08</c:v>
                </c:pt>
              </c:numCache>
            </c:numRef>
          </c:val>
          <c:extLst>
            <c:ext xmlns:c16="http://schemas.microsoft.com/office/drawing/2014/chart" uri="{C3380CC4-5D6E-409C-BE32-E72D297353CC}">
              <c16:uniqueId val="{00000002-BF2C-924E-B632-FF495914A37D}"/>
            </c:ext>
          </c:extLst>
        </c:ser>
        <c:ser>
          <c:idx val="3"/>
          <c:order val="3"/>
          <c:tx>
            <c:strRef>
              <c:f>Sheet1!$E$1</c:f>
              <c:strCache>
                <c:ptCount val="1"/>
                <c:pt idx="0">
                  <c:v>Bringing back in-house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After-hours/weekend</c:v>
                </c:pt>
                <c:pt idx="1">
                  <c:v>Out-of-country</c:v>
                </c:pt>
                <c:pt idx="2">
                  <c:v>Multilingual</c:v>
                </c:pt>
                <c:pt idx="3">
                  <c:v>Contact spikes (overflow support)</c:v>
                </c:pt>
                <c:pt idx="4">
                  <c:v>Peak season</c:v>
                </c:pt>
                <c:pt idx="5">
                  <c:v>Contact center management</c:v>
                </c:pt>
                <c:pt idx="6">
                  <c:v>Sales (cross-selling, upselling, etc.)</c:v>
                </c:pt>
                <c:pt idx="7">
                  <c:v>Special promotions</c:v>
                </c:pt>
              </c:strCache>
            </c:strRef>
          </c:cat>
          <c:val>
            <c:numRef>
              <c:f>Sheet1!$E$2:$E$9</c:f>
              <c:numCache>
                <c:formatCode>0%</c:formatCode>
                <c:ptCount val="8"/>
                <c:pt idx="0">
                  <c:v>0.05</c:v>
                </c:pt>
                <c:pt idx="1">
                  <c:v>0.05</c:v>
                </c:pt>
                <c:pt idx="2">
                  <c:v>0.11</c:v>
                </c:pt>
                <c:pt idx="3">
                  <c:v>7.0000000000000007E-2</c:v>
                </c:pt>
                <c:pt idx="4">
                  <c:v>0.12</c:v>
                </c:pt>
                <c:pt idx="5">
                  <c:v>0.08</c:v>
                </c:pt>
                <c:pt idx="6">
                  <c:v>0.14000000000000001</c:v>
                </c:pt>
                <c:pt idx="7">
                  <c:v>0.11</c:v>
                </c:pt>
              </c:numCache>
            </c:numRef>
          </c:val>
          <c:extLst>
            <c:ext xmlns:c16="http://schemas.microsoft.com/office/drawing/2014/chart" uri="{C3380CC4-5D6E-409C-BE32-E72D297353CC}">
              <c16:uniqueId val="{00000003-BF2C-924E-B632-FF495914A37D}"/>
            </c:ext>
          </c:extLst>
        </c:ser>
        <c:ser>
          <c:idx val="4"/>
          <c:order val="4"/>
          <c:tx>
            <c:strRef>
              <c:f>Sheet1!$F$1</c:f>
              <c:strCache>
                <c:ptCount val="1"/>
                <c:pt idx="0">
                  <c:v>Currently outsourced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After-hours/weekend</c:v>
                </c:pt>
                <c:pt idx="1">
                  <c:v>Out-of-country</c:v>
                </c:pt>
                <c:pt idx="2">
                  <c:v>Multilingual</c:v>
                </c:pt>
                <c:pt idx="3">
                  <c:v>Contact spikes (overflow support)</c:v>
                </c:pt>
                <c:pt idx="4">
                  <c:v>Peak season</c:v>
                </c:pt>
                <c:pt idx="5">
                  <c:v>Contact center management</c:v>
                </c:pt>
                <c:pt idx="6">
                  <c:v>Sales (cross-selling, upselling, etc.)</c:v>
                </c:pt>
                <c:pt idx="7">
                  <c:v>Special promotions</c:v>
                </c:pt>
              </c:strCache>
            </c:strRef>
          </c:cat>
          <c:val>
            <c:numRef>
              <c:f>Sheet1!$F$2:$F$9</c:f>
              <c:numCache>
                <c:formatCode>0%</c:formatCode>
                <c:ptCount val="8"/>
                <c:pt idx="0">
                  <c:v>0.25</c:v>
                </c:pt>
                <c:pt idx="1">
                  <c:v>0.19</c:v>
                </c:pt>
                <c:pt idx="2">
                  <c:v>0.21</c:v>
                </c:pt>
                <c:pt idx="3">
                  <c:v>0.24</c:v>
                </c:pt>
                <c:pt idx="4">
                  <c:v>0.25</c:v>
                </c:pt>
                <c:pt idx="5">
                  <c:v>0.16</c:v>
                </c:pt>
                <c:pt idx="6">
                  <c:v>0.2</c:v>
                </c:pt>
                <c:pt idx="7">
                  <c:v>0.2</c:v>
                </c:pt>
              </c:numCache>
            </c:numRef>
          </c:val>
          <c:extLst>
            <c:ext xmlns:c16="http://schemas.microsoft.com/office/drawing/2014/chart" uri="{C3380CC4-5D6E-409C-BE32-E72D297353CC}">
              <c16:uniqueId val="{00000004-BF2C-924E-B632-FF495914A37D}"/>
            </c:ext>
          </c:extLst>
        </c:ser>
        <c:dLbls>
          <c:dLblPos val="ctr"/>
          <c:showLegendKey val="0"/>
          <c:showVal val="1"/>
          <c:showCatName val="0"/>
          <c:showSerName val="0"/>
          <c:showPercent val="0"/>
          <c:showBubbleSize val="0"/>
        </c:dLbls>
        <c:gapWidth val="150"/>
        <c:overlap val="100"/>
        <c:axId val="302895759"/>
        <c:axId val="180404383"/>
      </c:barChart>
      <c:catAx>
        <c:axId val="302895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404383"/>
        <c:crosses val="autoZero"/>
        <c:auto val="1"/>
        <c:lblAlgn val="ctr"/>
        <c:lblOffset val="100"/>
        <c:noMultiLvlLbl val="0"/>
      </c:catAx>
      <c:valAx>
        <c:axId val="180404383"/>
        <c:scaling>
          <c:orientation val="minMax"/>
        </c:scaling>
        <c:delete val="1"/>
        <c:axPos val="l"/>
        <c:numFmt formatCode="0%" sourceLinked="1"/>
        <c:majorTickMark val="none"/>
        <c:minorTickMark val="none"/>
        <c:tickLblPos val="nextTo"/>
        <c:crossAx val="302895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Cost</c:v>
                </c:pt>
                <c:pt idx="1">
                  <c:v>The COVID-19 pandemic</c:v>
                </c:pt>
                <c:pt idx="2">
                  <c:v>Expanded scope of service</c:v>
                </c:pt>
                <c:pt idx="3">
                  <c:v>A need for expertise (including language requirements)</c:v>
                </c:pt>
                <c:pt idx="4">
                  <c:v>A recent change in infrastructure</c:v>
                </c:pt>
                <c:pt idx="5">
                  <c:v>The service that is outsourced is not a core business competency</c:v>
                </c:pt>
                <c:pt idx="6">
                  <c:v>Mergers/acquisitions</c:v>
                </c:pt>
                <c:pt idx="7">
                  <c:v>Real estate issues (e.g., no room, physical location cost too much)</c:v>
                </c:pt>
                <c:pt idx="8">
                  <c:v>HR issues (e.g., turnover, low morale, etc.)</c:v>
                </c:pt>
                <c:pt idx="9">
                  <c:v>Leveraging better technology</c:v>
                </c:pt>
              </c:strCache>
            </c:strRef>
          </c:cat>
          <c:val>
            <c:numRef>
              <c:f>Sheet1!$B$2:$B$11</c:f>
              <c:numCache>
                <c:formatCode>0%</c:formatCode>
                <c:ptCount val="10"/>
                <c:pt idx="0">
                  <c:v>0.48</c:v>
                </c:pt>
                <c:pt idx="1">
                  <c:v>0.28999999999999998</c:v>
                </c:pt>
                <c:pt idx="2">
                  <c:v>0.27</c:v>
                </c:pt>
                <c:pt idx="3">
                  <c:v>0.22</c:v>
                </c:pt>
                <c:pt idx="4">
                  <c:v>0.2</c:v>
                </c:pt>
                <c:pt idx="5">
                  <c:v>0.19</c:v>
                </c:pt>
                <c:pt idx="6">
                  <c:v>0.18</c:v>
                </c:pt>
                <c:pt idx="7">
                  <c:v>0.15</c:v>
                </c:pt>
                <c:pt idx="8">
                  <c:v>0.15</c:v>
                </c:pt>
                <c:pt idx="9">
                  <c:v>0.08</c:v>
                </c:pt>
              </c:numCache>
            </c:numRef>
          </c:val>
          <c:extLst>
            <c:ext xmlns:c16="http://schemas.microsoft.com/office/drawing/2014/chart" uri="{C3380CC4-5D6E-409C-BE32-E72D297353CC}">
              <c16:uniqueId val="{00000000-23C6-8A44-A3A6-27FB6021148A}"/>
            </c:ext>
          </c:extLst>
        </c:ser>
        <c:dLbls>
          <c:dLblPos val="outEnd"/>
          <c:showLegendKey val="0"/>
          <c:showVal val="1"/>
          <c:showCatName val="0"/>
          <c:showSerName val="0"/>
          <c:showPercent val="0"/>
          <c:showBubbleSize val="0"/>
        </c:dLbls>
        <c:gapWidth val="182"/>
        <c:axId val="300830767"/>
        <c:axId val="300808687"/>
      </c:barChart>
      <c:catAx>
        <c:axId val="300830767"/>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0808687"/>
        <c:crosses val="autoZero"/>
        <c:auto val="1"/>
        <c:lblAlgn val="ctr"/>
        <c:lblOffset val="100"/>
        <c:noMultiLvlLbl val="0"/>
      </c:catAx>
      <c:valAx>
        <c:axId val="300808687"/>
        <c:scaling>
          <c:orientation val="minMax"/>
        </c:scaling>
        <c:delete val="1"/>
        <c:axPos val="t"/>
        <c:numFmt formatCode="0%" sourceLinked="1"/>
        <c:majorTickMark val="none"/>
        <c:minorTickMark val="none"/>
        <c:tickLblPos val="nextTo"/>
        <c:crossAx val="300830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Currently outsourcing or considering outsourcing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Cost</c:v>
                </c:pt>
                <c:pt idx="1">
                  <c:v>Control of service</c:v>
                </c:pt>
                <c:pt idx="2">
                  <c:v>Customer acceptance</c:v>
                </c:pt>
                <c:pt idx="3">
                  <c:v>Legal requirements</c:v>
                </c:pt>
                <c:pt idx="4">
                  <c:v>Security</c:v>
                </c:pt>
                <c:pt idx="5">
                  <c:v>Service quality</c:v>
                </c:pt>
                <c:pt idx="6">
                  <c:v>Staff morale</c:v>
                </c:pt>
              </c:strCache>
            </c:strRef>
          </c:cat>
          <c:val>
            <c:numRef>
              <c:f>Sheet1!$B$2:$B$8</c:f>
              <c:numCache>
                <c:formatCode>0%</c:formatCode>
                <c:ptCount val="7"/>
                <c:pt idx="0">
                  <c:v>0.46</c:v>
                </c:pt>
                <c:pt idx="1">
                  <c:v>0.42</c:v>
                </c:pt>
                <c:pt idx="2">
                  <c:v>0.24</c:v>
                </c:pt>
                <c:pt idx="3">
                  <c:v>0.12</c:v>
                </c:pt>
                <c:pt idx="4">
                  <c:v>0.26</c:v>
                </c:pt>
                <c:pt idx="5">
                  <c:v>0.41</c:v>
                </c:pt>
                <c:pt idx="6">
                  <c:v>0.17</c:v>
                </c:pt>
              </c:numCache>
            </c:numRef>
          </c:val>
          <c:extLst>
            <c:ext xmlns:c16="http://schemas.microsoft.com/office/drawing/2014/chart" uri="{C3380CC4-5D6E-409C-BE32-E72D297353CC}">
              <c16:uniqueId val="{00000000-23C6-8A44-A3A6-27FB6021148A}"/>
            </c:ext>
          </c:extLst>
        </c:ser>
        <c:ser>
          <c:idx val="1"/>
          <c:order val="1"/>
          <c:tx>
            <c:strRef>
              <c:f>Sheet1!$C$1</c:f>
              <c:strCache>
                <c:ptCount val="1"/>
                <c:pt idx="0">
                  <c:v>Not outsourcing and no plans to start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Cost</c:v>
                </c:pt>
                <c:pt idx="1">
                  <c:v>Control of service</c:v>
                </c:pt>
                <c:pt idx="2">
                  <c:v>Customer acceptance</c:v>
                </c:pt>
                <c:pt idx="3">
                  <c:v>Legal requirements</c:v>
                </c:pt>
                <c:pt idx="4">
                  <c:v>Security</c:v>
                </c:pt>
                <c:pt idx="5">
                  <c:v>Service quality</c:v>
                </c:pt>
                <c:pt idx="6">
                  <c:v>Staff morale</c:v>
                </c:pt>
              </c:strCache>
            </c:strRef>
          </c:cat>
          <c:val>
            <c:numRef>
              <c:f>Sheet1!$C$2:$C$8</c:f>
              <c:numCache>
                <c:formatCode>0%</c:formatCode>
                <c:ptCount val="7"/>
                <c:pt idx="0">
                  <c:v>0.3</c:v>
                </c:pt>
                <c:pt idx="1">
                  <c:v>0.36</c:v>
                </c:pt>
                <c:pt idx="2">
                  <c:v>0.32</c:v>
                </c:pt>
                <c:pt idx="3">
                  <c:v>0.09</c:v>
                </c:pt>
                <c:pt idx="4">
                  <c:v>0.18</c:v>
                </c:pt>
                <c:pt idx="5">
                  <c:v>0.39</c:v>
                </c:pt>
                <c:pt idx="6">
                  <c:v>0.1</c:v>
                </c:pt>
              </c:numCache>
            </c:numRef>
          </c:val>
          <c:extLst>
            <c:ext xmlns:c16="http://schemas.microsoft.com/office/drawing/2014/chart" uri="{C3380CC4-5D6E-409C-BE32-E72D297353CC}">
              <c16:uniqueId val="{00000001-7B2D-4945-A5B0-71E02F387E80}"/>
            </c:ext>
          </c:extLst>
        </c:ser>
        <c:dLbls>
          <c:dLblPos val="outEnd"/>
          <c:showLegendKey val="0"/>
          <c:showVal val="1"/>
          <c:showCatName val="0"/>
          <c:showSerName val="0"/>
          <c:showPercent val="0"/>
          <c:showBubbleSize val="0"/>
        </c:dLbls>
        <c:gapWidth val="182"/>
        <c:axId val="300830767"/>
        <c:axId val="300808687"/>
      </c:barChart>
      <c:catAx>
        <c:axId val="300830767"/>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0808687"/>
        <c:crosses val="autoZero"/>
        <c:auto val="1"/>
        <c:lblAlgn val="ctr"/>
        <c:lblOffset val="100"/>
        <c:noMultiLvlLbl val="0"/>
      </c:catAx>
      <c:valAx>
        <c:axId val="300808687"/>
        <c:scaling>
          <c:orientation val="minMax"/>
        </c:scaling>
        <c:delete val="1"/>
        <c:axPos val="t"/>
        <c:numFmt formatCode="0%" sourceLinked="1"/>
        <c:majorTickMark val="none"/>
        <c:minorTickMark val="none"/>
        <c:tickLblPos val="nextTo"/>
        <c:crossAx val="300830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Lower operating costs</c:v>
                </c:pt>
                <c:pt idx="1">
                  <c:v>Higher productivity</c:v>
                </c:pt>
                <c:pt idx="2">
                  <c:v>Improved staffing flexibility</c:v>
                </c:pt>
                <c:pt idx="3">
                  <c:v>Expanded hours</c:v>
                </c:pt>
                <c:pt idx="4">
                  <c:v>Higher quality</c:v>
                </c:pt>
                <c:pt idx="5">
                  <c:v>Better handling of peak traffic</c:v>
                </c:pt>
                <c:pt idx="6">
                  <c:v>Higher customer satisfaction</c:v>
                </c:pt>
                <c:pt idx="7">
                  <c:v>Better disaster preparedness, contingency planning</c:v>
                </c:pt>
                <c:pt idx="8">
                  <c:v>HIgher revenue</c:v>
                </c:pt>
                <c:pt idx="9">
                  <c:v>Better technology</c:v>
                </c:pt>
              </c:strCache>
            </c:strRef>
          </c:cat>
          <c:val>
            <c:numRef>
              <c:f>Sheet1!$B$2:$B$11</c:f>
              <c:numCache>
                <c:formatCode>0%</c:formatCode>
                <c:ptCount val="10"/>
                <c:pt idx="0">
                  <c:v>0.44</c:v>
                </c:pt>
                <c:pt idx="1">
                  <c:v>0.43</c:v>
                </c:pt>
                <c:pt idx="2">
                  <c:v>0.43</c:v>
                </c:pt>
                <c:pt idx="3">
                  <c:v>0.4</c:v>
                </c:pt>
                <c:pt idx="4">
                  <c:v>0.33</c:v>
                </c:pt>
                <c:pt idx="5">
                  <c:v>0.32</c:v>
                </c:pt>
                <c:pt idx="6">
                  <c:v>0.3</c:v>
                </c:pt>
                <c:pt idx="7">
                  <c:v>0.19</c:v>
                </c:pt>
                <c:pt idx="8">
                  <c:v>0.16</c:v>
                </c:pt>
                <c:pt idx="9">
                  <c:v>0.09</c:v>
                </c:pt>
              </c:numCache>
            </c:numRef>
          </c:val>
          <c:extLst>
            <c:ext xmlns:c16="http://schemas.microsoft.com/office/drawing/2014/chart" uri="{C3380CC4-5D6E-409C-BE32-E72D297353CC}">
              <c16:uniqueId val="{00000000-F5E4-3345-A5B1-DDC2C63AAFE9}"/>
            </c:ext>
          </c:extLst>
        </c:ser>
        <c:dLbls>
          <c:dLblPos val="outEnd"/>
          <c:showLegendKey val="0"/>
          <c:showVal val="1"/>
          <c:showCatName val="0"/>
          <c:showSerName val="0"/>
          <c:showPercent val="0"/>
          <c:showBubbleSize val="0"/>
        </c:dLbls>
        <c:gapWidth val="219"/>
        <c:overlap val="-27"/>
        <c:axId val="288541071"/>
        <c:axId val="289337039"/>
      </c:barChart>
      <c:catAx>
        <c:axId val="288541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89337039"/>
        <c:crosses val="autoZero"/>
        <c:auto val="1"/>
        <c:lblAlgn val="ctr"/>
        <c:lblOffset val="100"/>
        <c:noMultiLvlLbl val="0"/>
      </c:catAx>
      <c:valAx>
        <c:axId val="289337039"/>
        <c:scaling>
          <c:orientation val="minMax"/>
        </c:scaling>
        <c:delete val="1"/>
        <c:axPos val="l"/>
        <c:numFmt formatCode="0%" sourceLinked="1"/>
        <c:majorTickMark val="none"/>
        <c:minorTickMark val="none"/>
        <c:tickLblPos val="nextTo"/>
        <c:crossAx val="288541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Costs higher than expected</c:v>
                </c:pt>
                <c:pt idx="1">
                  <c:v>Building a sense of team and commitment to the organization's mission/values</c:v>
                </c:pt>
                <c:pt idx="2">
                  <c:v>Real-time view of outsourcer performance</c:v>
                </c:pt>
                <c:pt idx="3">
                  <c:v>Failure to meet performance objectives</c:v>
                </c:pt>
                <c:pt idx="4">
                  <c:v>Communicating business needs to outsourcer</c:v>
                </c:pt>
                <c:pt idx="5">
                  <c:v>Shared staff (i.e., lack of dedicated agents, supervisors, etc.)</c:v>
                </c:pt>
                <c:pt idx="6">
                  <c:v>Time required to travel to and/or meet with outsourcer</c:v>
                </c:pt>
              </c:strCache>
            </c:strRef>
          </c:cat>
          <c:val>
            <c:numRef>
              <c:f>Sheet1!$B$2:$B$8</c:f>
              <c:numCache>
                <c:formatCode>0%</c:formatCode>
                <c:ptCount val="7"/>
                <c:pt idx="0">
                  <c:v>0.53</c:v>
                </c:pt>
                <c:pt idx="1">
                  <c:v>0.43</c:v>
                </c:pt>
                <c:pt idx="2">
                  <c:v>0.4</c:v>
                </c:pt>
                <c:pt idx="3">
                  <c:v>0.37</c:v>
                </c:pt>
                <c:pt idx="4">
                  <c:v>0.31</c:v>
                </c:pt>
                <c:pt idx="5">
                  <c:v>0.25</c:v>
                </c:pt>
                <c:pt idx="6">
                  <c:v>0.22</c:v>
                </c:pt>
              </c:numCache>
            </c:numRef>
          </c:val>
          <c:extLst>
            <c:ext xmlns:c16="http://schemas.microsoft.com/office/drawing/2014/chart" uri="{C3380CC4-5D6E-409C-BE32-E72D297353CC}">
              <c16:uniqueId val="{00000000-F5E4-3345-A5B1-DDC2C63AAFE9}"/>
            </c:ext>
          </c:extLst>
        </c:ser>
        <c:dLbls>
          <c:dLblPos val="outEnd"/>
          <c:showLegendKey val="0"/>
          <c:showVal val="1"/>
          <c:showCatName val="0"/>
          <c:showSerName val="0"/>
          <c:showPercent val="0"/>
          <c:showBubbleSize val="0"/>
        </c:dLbls>
        <c:gapWidth val="219"/>
        <c:overlap val="-27"/>
        <c:axId val="288541071"/>
        <c:axId val="289337039"/>
      </c:barChart>
      <c:catAx>
        <c:axId val="288541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89337039"/>
        <c:crosses val="autoZero"/>
        <c:auto val="1"/>
        <c:lblAlgn val="ctr"/>
        <c:lblOffset val="100"/>
        <c:noMultiLvlLbl val="0"/>
      </c:catAx>
      <c:valAx>
        <c:axId val="289337039"/>
        <c:scaling>
          <c:orientation val="minMax"/>
        </c:scaling>
        <c:delete val="1"/>
        <c:axPos val="l"/>
        <c:numFmt formatCode="0%" sourceLinked="1"/>
        <c:majorTickMark val="none"/>
        <c:minorTickMark val="none"/>
        <c:tickLblPos val="nextTo"/>
        <c:crossAx val="288541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We use it and have no plans to replace or update 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ACD</c:v>
                </c:pt>
                <c:pt idx="1">
                  <c:v>Agent self-service</c:v>
                </c:pt>
                <c:pt idx="2">
                  <c:v>Call monitoring</c:v>
                </c:pt>
                <c:pt idx="3">
                  <c:v>Customer relationship management (CRM)</c:v>
                </c:pt>
                <c:pt idx="4">
                  <c:v>Customer journey analytics</c:v>
                </c:pt>
                <c:pt idx="5">
                  <c:v>Customer satisfaction surveying</c:v>
                </c:pt>
                <c:pt idx="6">
                  <c:v>Customer self-service</c:v>
                </c:pt>
                <c:pt idx="7">
                  <c:v>Desktop analytics</c:v>
                </c:pt>
                <c:pt idx="8">
                  <c:v>Intelligent virtual agent</c:v>
                </c:pt>
                <c:pt idx="9">
                  <c:v>IVR/VRU</c:v>
                </c:pt>
                <c:pt idx="10">
                  <c:v>Knowledge management (e.g., knowledge base)</c:v>
                </c:pt>
                <c:pt idx="11">
                  <c:v>Machine learning</c:v>
                </c:pt>
              </c:strCache>
            </c:strRef>
          </c:cat>
          <c:val>
            <c:numRef>
              <c:f>Sheet1!$B$2:$B$13</c:f>
              <c:numCache>
                <c:formatCode>0%</c:formatCode>
                <c:ptCount val="12"/>
                <c:pt idx="0">
                  <c:v>0.35</c:v>
                </c:pt>
                <c:pt idx="1">
                  <c:v>0.3</c:v>
                </c:pt>
                <c:pt idx="2">
                  <c:v>0.42</c:v>
                </c:pt>
                <c:pt idx="3">
                  <c:v>0.43</c:v>
                </c:pt>
                <c:pt idx="4">
                  <c:v>0.26</c:v>
                </c:pt>
                <c:pt idx="5">
                  <c:v>0.42</c:v>
                </c:pt>
                <c:pt idx="6">
                  <c:v>0.31</c:v>
                </c:pt>
                <c:pt idx="7">
                  <c:v>0.3</c:v>
                </c:pt>
                <c:pt idx="8">
                  <c:v>0.2</c:v>
                </c:pt>
                <c:pt idx="9">
                  <c:v>0.25</c:v>
                </c:pt>
                <c:pt idx="10">
                  <c:v>0.33</c:v>
                </c:pt>
                <c:pt idx="11">
                  <c:v>0.22</c:v>
                </c:pt>
              </c:numCache>
            </c:numRef>
          </c:val>
          <c:extLst>
            <c:ext xmlns:c16="http://schemas.microsoft.com/office/drawing/2014/chart" uri="{C3380CC4-5D6E-409C-BE32-E72D297353CC}">
              <c16:uniqueId val="{00000000-6200-4F44-A9C7-6C0197F74FDF}"/>
            </c:ext>
          </c:extLst>
        </c:ser>
        <c:ser>
          <c:idx val="1"/>
          <c:order val="1"/>
          <c:tx>
            <c:strRef>
              <c:f>Sheet1!$C$1</c:f>
              <c:strCache>
                <c:ptCount val="1"/>
                <c:pt idx="0">
                  <c:v>We use it but are planning to replace/update it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ACD</c:v>
                </c:pt>
                <c:pt idx="1">
                  <c:v>Agent self-service</c:v>
                </c:pt>
                <c:pt idx="2">
                  <c:v>Call monitoring</c:v>
                </c:pt>
                <c:pt idx="3">
                  <c:v>Customer relationship management (CRM)</c:v>
                </c:pt>
                <c:pt idx="4">
                  <c:v>Customer journey analytics</c:v>
                </c:pt>
                <c:pt idx="5">
                  <c:v>Customer satisfaction surveying</c:v>
                </c:pt>
                <c:pt idx="6">
                  <c:v>Customer self-service</c:v>
                </c:pt>
                <c:pt idx="7">
                  <c:v>Desktop analytics</c:v>
                </c:pt>
                <c:pt idx="8">
                  <c:v>Intelligent virtual agent</c:v>
                </c:pt>
                <c:pt idx="9">
                  <c:v>IVR/VRU</c:v>
                </c:pt>
                <c:pt idx="10">
                  <c:v>Knowledge management (e.g., knowledge base)</c:v>
                </c:pt>
                <c:pt idx="11">
                  <c:v>Machine learning</c:v>
                </c:pt>
              </c:strCache>
            </c:strRef>
          </c:cat>
          <c:val>
            <c:numRef>
              <c:f>Sheet1!$C$2:$C$13</c:f>
              <c:numCache>
                <c:formatCode>0%</c:formatCode>
                <c:ptCount val="12"/>
                <c:pt idx="0">
                  <c:v>0.19</c:v>
                </c:pt>
                <c:pt idx="1">
                  <c:v>0.27</c:v>
                </c:pt>
                <c:pt idx="2">
                  <c:v>0.28999999999999998</c:v>
                </c:pt>
                <c:pt idx="3">
                  <c:v>0.25</c:v>
                </c:pt>
                <c:pt idx="4">
                  <c:v>0.26</c:v>
                </c:pt>
                <c:pt idx="5">
                  <c:v>0.28000000000000003</c:v>
                </c:pt>
                <c:pt idx="6">
                  <c:v>0.28000000000000003</c:v>
                </c:pt>
                <c:pt idx="7">
                  <c:v>0.25</c:v>
                </c:pt>
                <c:pt idx="8">
                  <c:v>0.21</c:v>
                </c:pt>
                <c:pt idx="9">
                  <c:v>0.23</c:v>
                </c:pt>
                <c:pt idx="10">
                  <c:v>0.33</c:v>
                </c:pt>
                <c:pt idx="11">
                  <c:v>0.26</c:v>
                </c:pt>
              </c:numCache>
            </c:numRef>
          </c:val>
          <c:extLst>
            <c:ext xmlns:c16="http://schemas.microsoft.com/office/drawing/2014/chart" uri="{C3380CC4-5D6E-409C-BE32-E72D297353CC}">
              <c16:uniqueId val="{00000001-6200-4F44-A9C7-6C0197F74FDF}"/>
            </c:ext>
          </c:extLst>
        </c:ser>
        <c:ser>
          <c:idx val="2"/>
          <c:order val="2"/>
          <c:tx>
            <c:strRef>
              <c:f>Sheet1!$D$1</c:f>
              <c:strCache>
                <c:ptCount val="1"/>
                <c:pt idx="0">
                  <c:v>We're planning to add it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ACD</c:v>
                </c:pt>
                <c:pt idx="1">
                  <c:v>Agent self-service</c:v>
                </c:pt>
                <c:pt idx="2">
                  <c:v>Call monitoring</c:v>
                </c:pt>
                <c:pt idx="3">
                  <c:v>Customer relationship management (CRM)</c:v>
                </c:pt>
                <c:pt idx="4">
                  <c:v>Customer journey analytics</c:v>
                </c:pt>
                <c:pt idx="5">
                  <c:v>Customer satisfaction surveying</c:v>
                </c:pt>
                <c:pt idx="6">
                  <c:v>Customer self-service</c:v>
                </c:pt>
                <c:pt idx="7">
                  <c:v>Desktop analytics</c:v>
                </c:pt>
                <c:pt idx="8">
                  <c:v>Intelligent virtual agent</c:v>
                </c:pt>
                <c:pt idx="9">
                  <c:v>IVR/VRU</c:v>
                </c:pt>
                <c:pt idx="10">
                  <c:v>Knowledge management (e.g., knowledge base)</c:v>
                </c:pt>
                <c:pt idx="11">
                  <c:v>Machine learning</c:v>
                </c:pt>
              </c:strCache>
            </c:strRef>
          </c:cat>
          <c:val>
            <c:numRef>
              <c:f>Sheet1!$D$2:$D$13</c:f>
              <c:numCache>
                <c:formatCode>0%</c:formatCode>
                <c:ptCount val="12"/>
                <c:pt idx="0">
                  <c:v>0.26</c:v>
                </c:pt>
                <c:pt idx="1">
                  <c:v>0.18</c:v>
                </c:pt>
                <c:pt idx="2">
                  <c:v>0.15</c:v>
                </c:pt>
                <c:pt idx="3">
                  <c:v>0.17</c:v>
                </c:pt>
                <c:pt idx="4">
                  <c:v>0.18</c:v>
                </c:pt>
                <c:pt idx="5">
                  <c:v>0.15</c:v>
                </c:pt>
                <c:pt idx="6">
                  <c:v>0.19</c:v>
                </c:pt>
                <c:pt idx="7">
                  <c:v>0.16</c:v>
                </c:pt>
                <c:pt idx="8">
                  <c:v>0.2</c:v>
                </c:pt>
                <c:pt idx="9">
                  <c:v>0.21</c:v>
                </c:pt>
                <c:pt idx="10">
                  <c:v>0.15</c:v>
                </c:pt>
                <c:pt idx="11">
                  <c:v>0.17</c:v>
                </c:pt>
              </c:numCache>
            </c:numRef>
          </c:val>
          <c:extLst>
            <c:ext xmlns:c16="http://schemas.microsoft.com/office/drawing/2014/chart" uri="{C3380CC4-5D6E-409C-BE32-E72D297353CC}">
              <c16:uniqueId val="{00000002-6200-4F44-A9C7-6C0197F74FDF}"/>
            </c:ext>
          </c:extLst>
        </c:ser>
        <c:ser>
          <c:idx val="3"/>
          <c:order val="3"/>
          <c:tx>
            <c:strRef>
              <c:f>Sheet1!$E$1</c:f>
              <c:strCache>
                <c:ptCount val="1"/>
                <c:pt idx="0">
                  <c:v>We don't use it and have no plans to add it</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ACD</c:v>
                </c:pt>
                <c:pt idx="1">
                  <c:v>Agent self-service</c:v>
                </c:pt>
                <c:pt idx="2">
                  <c:v>Call monitoring</c:v>
                </c:pt>
                <c:pt idx="3">
                  <c:v>Customer relationship management (CRM)</c:v>
                </c:pt>
                <c:pt idx="4">
                  <c:v>Customer journey analytics</c:v>
                </c:pt>
                <c:pt idx="5">
                  <c:v>Customer satisfaction surveying</c:v>
                </c:pt>
                <c:pt idx="6">
                  <c:v>Customer self-service</c:v>
                </c:pt>
                <c:pt idx="7">
                  <c:v>Desktop analytics</c:v>
                </c:pt>
                <c:pt idx="8">
                  <c:v>Intelligent virtual agent</c:v>
                </c:pt>
                <c:pt idx="9">
                  <c:v>IVR/VRU</c:v>
                </c:pt>
                <c:pt idx="10">
                  <c:v>Knowledge management (e.g., knowledge base)</c:v>
                </c:pt>
                <c:pt idx="11">
                  <c:v>Machine learning</c:v>
                </c:pt>
              </c:strCache>
            </c:strRef>
          </c:cat>
          <c:val>
            <c:numRef>
              <c:f>Sheet1!$E$2:$E$13</c:f>
              <c:numCache>
                <c:formatCode>0%</c:formatCode>
                <c:ptCount val="12"/>
                <c:pt idx="0">
                  <c:v>0.19</c:v>
                </c:pt>
                <c:pt idx="1">
                  <c:v>0.26</c:v>
                </c:pt>
                <c:pt idx="2">
                  <c:v>0.14000000000000001</c:v>
                </c:pt>
                <c:pt idx="3">
                  <c:v>0.15</c:v>
                </c:pt>
                <c:pt idx="4">
                  <c:v>0.31</c:v>
                </c:pt>
                <c:pt idx="5">
                  <c:v>0.15</c:v>
                </c:pt>
                <c:pt idx="6">
                  <c:v>0.22</c:v>
                </c:pt>
                <c:pt idx="7">
                  <c:v>0.28999999999999998</c:v>
                </c:pt>
                <c:pt idx="8">
                  <c:v>0.38</c:v>
                </c:pt>
                <c:pt idx="9">
                  <c:v>0.31</c:v>
                </c:pt>
                <c:pt idx="10">
                  <c:v>0.19</c:v>
                </c:pt>
                <c:pt idx="11">
                  <c:v>0.34</c:v>
                </c:pt>
              </c:numCache>
            </c:numRef>
          </c:val>
          <c:extLst>
            <c:ext xmlns:c16="http://schemas.microsoft.com/office/drawing/2014/chart" uri="{C3380CC4-5D6E-409C-BE32-E72D297353CC}">
              <c16:uniqueId val="{00000003-6200-4F44-A9C7-6C0197F74FDF}"/>
            </c:ext>
          </c:extLst>
        </c:ser>
        <c:dLbls>
          <c:dLblPos val="ctr"/>
          <c:showLegendKey val="0"/>
          <c:showVal val="1"/>
          <c:showCatName val="0"/>
          <c:showSerName val="0"/>
          <c:showPercent val="0"/>
          <c:showBubbleSize val="0"/>
        </c:dLbls>
        <c:gapWidth val="150"/>
        <c:overlap val="100"/>
        <c:axId val="285199503"/>
        <c:axId val="288624639"/>
      </c:barChart>
      <c:catAx>
        <c:axId val="285199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88624639"/>
        <c:crosses val="autoZero"/>
        <c:auto val="1"/>
        <c:lblAlgn val="ctr"/>
        <c:lblOffset val="100"/>
        <c:noMultiLvlLbl val="0"/>
      </c:catAx>
      <c:valAx>
        <c:axId val="288624639"/>
        <c:scaling>
          <c:orientation val="minMax"/>
        </c:scaling>
        <c:delete val="1"/>
        <c:axPos val="l"/>
        <c:numFmt formatCode="0%" sourceLinked="1"/>
        <c:majorTickMark val="none"/>
        <c:minorTickMark val="none"/>
        <c:tickLblPos val="nextTo"/>
        <c:crossAx val="285199503"/>
        <c:crosses val="autoZero"/>
        <c:crossBetween val="between"/>
      </c:valAx>
      <c:spPr>
        <a:noFill/>
        <a:ln>
          <a:noFill/>
        </a:ln>
        <a:effectLst/>
      </c:spPr>
    </c:plotArea>
    <c:legend>
      <c:legendPos val="b"/>
      <c:layout>
        <c:manualLayout>
          <c:xMode val="edge"/>
          <c:yMode val="edge"/>
          <c:x val="1.57133460858441E-3"/>
          <c:y val="0.89045779164977246"/>
          <c:w val="0.99795212722396687"/>
          <c:h val="9.5070936767949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1 year</c:v>
                </c:pt>
              </c:strCache>
            </c:strRef>
          </c:tx>
          <c:spPr>
            <a:solidFill>
              <a:schemeClr val="accent1"/>
            </a:solidFill>
            <a:ln>
              <a:noFill/>
            </a:ln>
            <a:effectLst/>
          </c:spPr>
          <c:invertIfNegative val="0"/>
          <c:dLbls>
            <c:dLbl>
              <c:idx val="0"/>
              <c:layout>
                <c:manualLayout>
                  <c:x val="-1.0880697351604394E-3"/>
                  <c:y val="7.6917737057100455E-7"/>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C18-A744-9017-D554C536250F}"/>
                </c:ext>
              </c:extLst>
            </c:dLbl>
            <c:dLbl>
              <c:idx val="1"/>
              <c:layout>
                <c:manualLayout>
                  <c:x val="9.7926276164435559E-3"/>
                  <c:y val="4.64008171740384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C18-A744-9017-D554C536250F}"/>
                </c:ext>
              </c:extLst>
            </c:dLbl>
            <c:dLbl>
              <c:idx val="2"/>
              <c:layout>
                <c:manualLayout>
                  <c:x val="9.7926276164435559E-3"/>
                  <c:y val="4.15165408709126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C18-A744-9017-D554C536250F}"/>
                </c:ext>
              </c:extLst>
            </c:dLbl>
            <c:dLbl>
              <c:idx val="3"/>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D-0C18-A744-9017-D554C536250F}"/>
                </c:ext>
              </c:extLst>
            </c:dLbl>
            <c:dLbl>
              <c:idx val="4"/>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0C18-A744-9017-D554C536250F}"/>
                </c:ext>
              </c:extLst>
            </c:dLbl>
            <c:dLbl>
              <c:idx val="5"/>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F-0C18-A744-9017-D554C536250F}"/>
                </c:ext>
              </c:extLst>
            </c:dLbl>
            <c:dLbl>
              <c:idx val="6"/>
              <c:layout>
                <c:manualLayout>
                  <c:x val="5.4403486758019971E-3"/>
                  <c:y val="3.90742104250071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C18-A744-9017-D554C536250F}"/>
                </c:ext>
              </c:extLst>
            </c:dLbl>
            <c:dLbl>
              <c:idx val="7"/>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0-0C18-A744-9017-D554C536250F}"/>
                </c:ext>
              </c:extLst>
            </c:dLbl>
            <c:dLbl>
              <c:idx val="8"/>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1-0C18-A744-9017-D554C536250F}"/>
                </c:ext>
              </c:extLst>
            </c:dLbl>
            <c:dLbl>
              <c:idx val="9"/>
              <c:delete val="1"/>
              <c:extLst>
                <c:ext xmlns:c15="http://schemas.microsoft.com/office/drawing/2012/chart" uri="{CE6537A1-D6FC-4f65-9D91-7224C49458BB}"/>
                <c:ext xmlns:c16="http://schemas.microsoft.com/office/drawing/2014/chart" uri="{C3380CC4-5D6E-409C-BE32-E72D297353CC}">
                  <c16:uniqueId val="{00000012-0C18-A744-9017-D554C536250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Sheet1!$B$2:$B$11</c:f>
              <c:numCache>
                <c:formatCode>0%</c:formatCode>
                <c:ptCount val="10"/>
                <c:pt idx="0">
                  <c:v>3.5087719298245612E-2</c:v>
                </c:pt>
                <c:pt idx="1">
                  <c:v>1.0101010101010102E-2</c:v>
                </c:pt>
                <c:pt idx="2">
                  <c:v>1.6260162601626018E-2</c:v>
                </c:pt>
                <c:pt idx="3">
                  <c:v>2.4793388429752067E-2</c:v>
                </c:pt>
                <c:pt idx="4">
                  <c:v>3.4090909090909088E-2</c:v>
                </c:pt>
                <c:pt idx="5">
                  <c:v>6.25E-2</c:v>
                </c:pt>
                <c:pt idx="6">
                  <c:v>1.7543859649122806E-2</c:v>
                </c:pt>
                <c:pt idx="7">
                  <c:v>5.2631578947368418E-2</c:v>
                </c:pt>
                <c:pt idx="8">
                  <c:v>3.6036036036036036E-2</c:v>
                </c:pt>
                <c:pt idx="9">
                  <c:v>0</c:v>
                </c:pt>
              </c:numCache>
            </c:numRef>
          </c:val>
          <c:extLst>
            <c:ext xmlns:c16="http://schemas.microsoft.com/office/drawing/2014/chart" uri="{C3380CC4-5D6E-409C-BE32-E72D297353CC}">
              <c16:uniqueId val="{00000000-0C18-A744-9017-D554C536250F}"/>
            </c:ext>
          </c:extLst>
        </c:ser>
        <c:ser>
          <c:idx val="1"/>
          <c:order val="1"/>
          <c:tx>
            <c:strRef>
              <c:f>Sheet1!$C$1</c:f>
              <c:strCache>
                <c:ptCount val="1"/>
                <c:pt idx="0">
                  <c:v>1 year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Sheet1!$C$2:$C$11</c:f>
              <c:numCache>
                <c:formatCode>0%</c:formatCode>
                <c:ptCount val="10"/>
                <c:pt idx="0">
                  <c:v>0.10526315789473684</c:v>
                </c:pt>
                <c:pt idx="1">
                  <c:v>2.0202020202020204E-2</c:v>
                </c:pt>
                <c:pt idx="2">
                  <c:v>1.6260162601626018E-2</c:v>
                </c:pt>
                <c:pt idx="3">
                  <c:v>1.6528925619834711E-2</c:v>
                </c:pt>
                <c:pt idx="4">
                  <c:v>3.4090909090909088E-2</c:v>
                </c:pt>
                <c:pt idx="5">
                  <c:v>8.7499999999999994E-2</c:v>
                </c:pt>
                <c:pt idx="6">
                  <c:v>3.5087719298245612E-2</c:v>
                </c:pt>
                <c:pt idx="7">
                  <c:v>6.5789473684210523E-2</c:v>
                </c:pt>
                <c:pt idx="8">
                  <c:v>3.6036036036036036E-2</c:v>
                </c:pt>
                <c:pt idx="9">
                  <c:v>2.4691358024691357E-2</c:v>
                </c:pt>
              </c:numCache>
            </c:numRef>
          </c:val>
          <c:extLst>
            <c:ext xmlns:c16="http://schemas.microsoft.com/office/drawing/2014/chart" uri="{C3380CC4-5D6E-409C-BE32-E72D297353CC}">
              <c16:uniqueId val="{00000001-0C18-A744-9017-D554C536250F}"/>
            </c:ext>
          </c:extLst>
        </c:ser>
        <c:ser>
          <c:idx val="2"/>
          <c:order val="2"/>
          <c:tx>
            <c:strRef>
              <c:f>Sheet1!$D$1</c:f>
              <c:strCache>
                <c:ptCount val="1"/>
                <c:pt idx="0">
                  <c:v>2 years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Sheet1!$D$2:$D$11</c:f>
              <c:numCache>
                <c:formatCode>0%</c:formatCode>
                <c:ptCount val="10"/>
                <c:pt idx="0">
                  <c:v>0.2807017543859649</c:v>
                </c:pt>
                <c:pt idx="1">
                  <c:v>0.14141414141414141</c:v>
                </c:pt>
                <c:pt idx="2">
                  <c:v>0.11382113821138211</c:v>
                </c:pt>
                <c:pt idx="3">
                  <c:v>0.14049586776859505</c:v>
                </c:pt>
                <c:pt idx="4">
                  <c:v>0.10227272727272728</c:v>
                </c:pt>
                <c:pt idx="5">
                  <c:v>0.13750000000000001</c:v>
                </c:pt>
                <c:pt idx="6">
                  <c:v>5.2631578947368418E-2</c:v>
                </c:pt>
                <c:pt idx="7">
                  <c:v>0.13157894736842105</c:v>
                </c:pt>
                <c:pt idx="8">
                  <c:v>5.4054054054054057E-2</c:v>
                </c:pt>
                <c:pt idx="9">
                  <c:v>0.12345679012345678</c:v>
                </c:pt>
              </c:numCache>
            </c:numRef>
          </c:val>
          <c:extLst>
            <c:ext xmlns:c16="http://schemas.microsoft.com/office/drawing/2014/chart" uri="{C3380CC4-5D6E-409C-BE32-E72D297353CC}">
              <c16:uniqueId val="{00000002-0C18-A744-9017-D554C536250F}"/>
            </c:ext>
          </c:extLst>
        </c:ser>
        <c:ser>
          <c:idx val="3"/>
          <c:order val="3"/>
          <c:tx>
            <c:strRef>
              <c:f>Sheet1!$E$1</c:f>
              <c:strCache>
                <c:ptCount val="1"/>
                <c:pt idx="0">
                  <c:v>3 years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Sheet1!$E$2:$E$11</c:f>
              <c:numCache>
                <c:formatCode>0%</c:formatCode>
                <c:ptCount val="10"/>
                <c:pt idx="0">
                  <c:v>0.18421052631578946</c:v>
                </c:pt>
                <c:pt idx="1">
                  <c:v>0.22222222222222221</c:v>
                </c:pt>
                <c:pt idx="2">
                  <c:v>0.17073170731707318</c:v>
                </c:pt>
                <c:pt idx="3">
                  <c:v>0.12396694214876033</c:v>
                </c:pt>
                <c:pt idx="4">
                  <c:v>0.15909090909090909</c:v>
                </c:pt>
                <c:pt idx="5">
                  <c:v>0.16250000000000001</c:v>
                </c:pt>
                <c:pt idx="6">
                  <c:v>0.15789473684210525</c:v>
                </c:pt>
                <c:pt idx="7">
                  <c:v>0.21052631578947367</c:v>
                </c:pt>
                <c:pt idx="8">
                  <c:v>0.1891891891891892</c:v>
                </c:pt>
                <c:pt idx="9">
                  <c:v>0.18518518518518517</c:v>
                </c:pt>
              </c:numCache>
            </c:numRef>
          </c:val>
          <c:extLst>
            <c:ext xmlns:c16="http://schemas.microsoft.com/office/drawing/2014/chart" uri="{C3380CC4-5D6E-409C-BE32-E72D297353CC}">
              <c16:uniqueId val="{00000004-0C18-A744-9017-D554C536250F}"/>
            </c:ext>
          </c:extLst>
        </c:ser>
        <c:ser>
          <c:idx val="4"/>
          <c:order val="4"/>
          <c:tx>
            <c:strRef>
              <c:f>Sheet1!$F$1</c:f>
              <c:strCache>
                <c:ptCount val="1"/>
                <c:pt idx="0">
                  <c:v>4 years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Sheet1!$F$2:$F$11</c:f>
              <c:numCache>
                <c:formatCode>0%</c:formatCode>
                <c:ptCount val="10"/>
                <c:pt idx="0">
                  <c:v>6.1403508771929821E-2</c:v>
                </c:pt>
                <c:pt idx="1">
                  <c:v>0.12121212121212122</c:v>
                </c:pt>
                <c:pt idx="2">
                  <c:v>0.12195121951219512</c:v>
                </c:pt>
                <c:pt idx="3">
                  <c:v>0.12396694214876033</c:v>
                </c:pt>
                <c:pt idx="4">
                  <c:v>0.10227272727272728</c:v>
                </c:pt>
                <c:pt idx="5">
                  <c:v>7.4999999999999997E-2</c:v>
                </c:pt>
                <c:pt idx="6">
                  <c:v>0.10526315789473684</c:v>
                </c:pt>
                <c:pt idx="7">
                  <c:v>0.11842105263157894</c:v>
                </c:pt>
                <c:pt idx="8">
                  <c:v>9.0090090090090086E-2</c:v>
                </c:pt>
                <c:pt idx="9">
                  <c:v>7.407407407407407E-2</c:v>
                </c:pt>
              </c:numCache>
            </c:numRef>
          </c:val>
          <c:extLst>
            <c:ext xmlns:c16="http://schemas.microsoft.com/office/drawing/2014/chart" uri="{C3380CC4-5D6E-409C-BE32-E72D297353CC}">
              <c16:uniqueId val="{00000005-0C18-A744-9017-D554C536250F}"/>
            </c:ext>
          </c:extLst>
        </c:ser>
        <c:ser>
          <c:idx val="5"/>
          <c:order val="5"/>
          <c:tx>
            <c:strRef>
              <c:f>Sheet1!$G$1</c:f>
              <c:strCache>
                <c:ptCount val="1"/>
                <c:pt idx="0">
                  <c:v>5 years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Sheet1!$G$2:$G$11</c:f>
              <c:numCache>
                <c:formatCode>0%</c:formatCode>
                <c:ptCount val="10"/>
                <c:pt idx="0">
                  <c:v>0.12280701754385964</c:v>
                </c:pt>
                <c:pt idx="1">
                  <c:v>0.15151515151515152</c:v>
                </c:pt>
                <c:pt idx="2">
                  <c:v>0.17886178861788618</c:v>
                </c:pt>
                <c:pt idx="3">
                  <c:v>0.12396694214876033</c:v>
                </c:pt>
                <c:pt idx="4">
                  <c:v>0.15909090909090909</c:v>
                </c:pt>
                <c:pt idx="5">
                  <c:v>0.125</c:v>
                </c:pt>
                <c:pt idx="6">
                  <c:v>0.17543859649122806</c:v>
                </c:pt>
                <c:pt idx="7">
                  <c:v>9.2105263157894732E-2</c:v>
                </c:pt>
                <c:pt idx="8">
                  <c:v>9.0090090090090086E-2</c:v>
                </c:pt>
                <c:pt idx="9">
                  <c:v>0.14814814814814814</c:v>
                </c:pt>
              </c:numCache>
            </c:numRef>
          </c:val>
          <c:extLst>
            <c:ext xmlns:c16="http://schemas.microsoft.com/office/drawing/2014/chart" uri="{C3380CC4-5D6E-409C-BE32-E72D297353CC}">
              <c16:uniqueId val="{00000006-0C18-A744-9017-D554C536250F}"/>
            </c:ext>
          </c:extLst>
        </c:ser>
        <c:ser>
          <c:idx val="6"/>
          <c:order val="6"/>
          <c:tx>
            <c:strRef>
              <c:f>Sheet1!$H$1</c:f>
              <c:strCache>
                <c:ptCount val="1"/>
                <c:pt idx="0">
                  <c:v>5-8 years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Sheet1!$H$2:$H$11</c:f>
              <c:numCache>
                <c:formatCode>0%</c:formatCode>
                <c:ptCount val="10"/>
                <c:pt idx="0">
                  <c:v>8.771929824561403E-2</c:v>
                </c:pt>
                <c:pt idx="1">
                  <c:v>0.16161616161616163</c:v>
                </c:pt>
                <c:pt idx="2">
                  <c:v>0.11382113821138211</c:v>
                </c:pt>
                <c:pt idx="3">
                  <c:v>0.13223140495867769</c:v>
                </c:pt>
                <c:pt idx="4">
                  <c:v>9.0909090909090912E-2</c:v>
                </c:pt>
                <c:pt idx="5">
                  <c:v>0.13750000000000001</c:v>
                </c:pt>
                <c:pt idx="6">
                  <c:v>0.21052631578947367</c:v>
                </c:pt>
                <c:pt idx="7">
                  <c:v>0.13157894736842105</c:v>
                </c:pt>
                <c:pt idx="8">
                  <c:v>0.10810810810810811</c:v>
                </c:pt>
                <c:pt idx="9">
                  <c:v>0.14814814814814814</c:v>
                </c:pt>
              </c:numCache>
            </c:numRef>
          </c:val>
          <c:extLst>
            <c:ext xmlns:c16="http://schemas.microsoft.com/office/drawing/2014/chart" uri="{C3380CC4-5D6E-409C-BE32-E72D297353CC}">
              <c16:uniqueId val="{00000007-0C18-A744-9017-D554C536250F}"/>
            </c:ext>
          </c:extLst>
        </c:ser>
        <c:ser>
          <c:idx val="7"/>
          <c:order val="7"/>
          <c:tx>
            <c:strRef>
              <c:f>Sheet1!$I$1</c:f>
              <c:strCache>
                <c:ptCount val="1"/>
                <c:pt idx="0">
                  <c:v>8-10 years</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Sheet1!$I$2:$I$11</c:f>
              <c:numCache>
                <c:formatCode>0%</c:formatCode>
                <c:ptCount val="10"/>
                <c:pt idx="0">
                  <c:v>6.1403508771929821E-2</c:v>
                </c:pt>
                <c:pt idx="1">
                  <c:v>9.0909090909090912E-2</c:v>
                </c:pt>
                <c:pt idx="2">
                  <c:v>8.1300813008130079E-2</c:v>
                </c:pt>
                <c:pt idx="3">
                  <c:v>0.10743801652892562</c:v>
                </c:pt>
                <c:pt idx="4">
                  <c:v>0.125</c:v>
                </c:pt>
                <c:pt idx="5">
                  <c:v>0.05</c:v>
                </c:pt>
                <c:pt idx="6">
                  <c:v>0.10526315789473684</c:v>
                </c:pt>
                <c:pt idx="7">
                  <c:v>5.2631578947368418E-2</c:v>
                </c:pt>
                <c:pt idx="8">
                  <c:v>0.14414414414414414</c:v>
                </c:pt>
                <c:pt idx="9">
                  <c:v>0.1111111111111111</c:v>
                </c:pt>
              </c:numCache>
            </c:numRef>
          </c:val>
          <c:extLst>
            <c:ext xmlns:c16="http://schemas.microsoft.com/office/drawing/2014/chart" uri="{C3380CC4-5D6E-409C-BE32-E72D297353CC}">
              <c16:uniqueId val="{00000008-0C18-A744-9017-D554C536250F}"/>
            </c:ext>
          </c:extLst>
        </c:ser>
        <c:ser>
          <c:idx val="8"/>
          <c:order val="8"/>
          <c:tx>
            <c:strRef>
              <c:f>Sheet1!$J$1</c:f>
              <c:strCache>
                <c:ptCount val="1"/>
                <c:pt idx="0">
                  <c:v>More than 10 years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Contact Center Agent</c:v>
                </c:pt>
                <c:pt idx="1">
                  <c:v>Contact Center Supervisor</c:v>
                </c:pt>
                <c:pt idx="2">
                  <c:v>Contact Center Manager</c:v>
                </c:pt>
                <c:pt idx="3">
                  <c:v>Operations Manager</c:v>
                </c:pt>
                <c:pt idx="4">
                  <c:v>Quality Manager</c:v>
                </c:pt>
                <c:pt idx="5">
                  <c:v>Workforce Manager</c:v>
                </c:pt>
                <c:pt idx="6">
                  <c:v>Learning and Development Manager</c:v>
                </c:pt>
                <c:pt idx="7">
                  <c:v>Trainer</c:v>
                </c:pt>
                <c:pt idx="8">
                  <c:v>Contact Center Director</c:v>
                </c:pt>
                <c:pt idx="9">
                  <c:v>Customer Service Director</c:v>
                </c:pt>
              </c:strCache>
            </c:strRef>
          </c:cat>
          <c:val>
            <c:numRef>
              <c:f>Sheet1!$J$2:$J$11</c:f>
              <c:numCache>
                <c:formatCode>0%</c:formatCode>
                <c:ptCount val="10"/>
                <c:pt idx="0">
                  <c:v>6.1403508771929821E-2</c:v>
                </c:pt>
                <c:pt idx="1">
                  <c:v>8.0808080808080815E-2</c:v>
                </c:pt>
                <c:pt idx="2">
                  <c:v>0.18699186991869918</c:v>
                </c:pt>
                <c:pt idx="3">
                  <c:v>0.20661157024793389</c:v>
                </c:pt>
                <c:pt idx="4">
                  <c:v>0.19318181818181818</c:v>
                </c:pt>
                <c:pt idx="5">
                  <c:v>0.16250000000000001</c:v>
                </c:pt>
                <c:pt idx="6">
                  <c:v>0.14035087719298245</c:v>
                </c:pt>
                <c:pt idx="7">
                  <c:v>0.14473684210526316</c:v>
                </c:pt>
                <c:pt idx="8">
                  <c:v>0.25225225225225223</c:v>
                </c:pt>
                <c:pt idx="9">
                  <c:v>0.18518518518518517</c:v>
                </c:pt>
              </c:numCache>
            </c:numRef>
          </c:val>
          <c:extLst>
            <c:ext xmlns:c16="http://schemas.microsoft.com/office/drawing/2014/chart" uri="{C3380CC4-5D6E-409C-BE32-E72D297353CC}">
              <c16:uniqueId val="{00000009-0C18-A744-9017-D554C536250F}"/>
            </c:ext>
          </c:extLst>
        </c:ser>
        <c:dLbls>
          <c:dLblPos val="ctr"/>
          <c:showLegendKey val="0"/>
          <c:showVal val="1"/>
          <c:showCatName val="0"/>
          <c:showSerName val="0"/>
          <c:showPercent val="0"/>
          <c:showBubbleSize val="0"/>
        </c:dLbls>
        <c:gapWidth val="150"/>
        <c:overlap val="100"/>
        <c:axId val="104685967"/>
        <c:axId val="596343679"/>
      </c:barChart>
      <c:catAx>
        <c:axId val="1046859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6343679"/>
        <c:crosses val="autoZero"/>
        <c:auto val="1"/>
        <c:lblAlgn val="ctr"/>
        <c:lblOffset val="100"/>
        <c:noMultiLvlLbl val="0"/>
      </c:catAx>
      <c:valAx>
        <c:axId val="596343679"/>
        <c:scaling>
          <c:orientation val="minMax"/>
        </c:scaling>
        <c:delete val="1"/>
        <c:axPos val="t"/>
        <c:numFmt formatCode="0%" sourceLinked="1"/>
        <c:majorTickMark val="none"/>
        <c:minorTickMark val="none"/>
        <c:tickLblPos val="nextTo"/>
        <c:crossAx val="104685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We use it and have no plans to replace or update 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Omnichannel</c:v>
                </c:pt>
                <c:pt idx="1">
                  <c:v>Predictive analytics</c:v>
                </c:pt>
                <c:pt idx="2">
                  <c:v>Quality monitoring</c:v>
                </c:pt>
                <c:pt idx="3">
                  <c:v>Screen analytics</c:v>
                </c:pt>
                <c:pt idx="4">
                  <c:v>Self-service</c:v>
                </c:pt>
                <c:pt idx="5">
                  <c:v>Sentiment analytics</c:v>
                </c:pt>
                <c:pt idx="6">
                  <c:v>Speech analytics</c:v>
                </c:pt>
                <c:pt idx="7">
                  <c:v>Speech recognition</c:v>
                </c:pt>
                <c:pt idx="8">
                  <c:v>Text analytics</c:v>
                </c:pt>
                <c:pt idx="9">
                  <c:v>Workforce management</c:v>
                </c:pt>
                <c:pt idx="10">
                  <c:v>Workforce collaboration</c:v>
                </c:pt>
              </c:strCache>
            </c:strRef>
          </c:cat>
          <c:val>
            <c:numRef>
              <c:f>Sheet1!$B$2:$B$12</c:f>
              <c:numCache>
                <c:formatCode>0%</c:formatCode>
                <c:ptCount val="11"/>
                <c:pt idx="0">
                  <c:v>0.28000000000000003</c:v>
                </c:pt>
                <c:pt idx="1">
                  <c:v>0.27</c:v>
                </c:pt>
                <c:pt idx="2">
                  <c:v>0.46</c:v>
                </c:pt>
                <c:pt idx="3">
                  <c:v>0.25</c:v>
                </c:pt>
                <c:pt idx="4">
                  <c:v>0.33</c:v>
                </c:pt>
                <c:pt idx="5">
                  <c:v>0.2</c:v>
                </c:pt>
                <c:pt idx="6">
                  <c:v>0.19</c:v>
                </c:pt>
                <c:pt idx="7">
                  <c:v>0.21</c:v>
                </c:pt>
                <c:pt idx="8">
                  <c:v>0.26</c:v>
                </c:pt>
                <c:pt idx="9">
                  <c:v>0.43</c:v>
                </c:pt>
                <c:pt idx="10">
                  <c:v>0.36</c:v>
                </c:pt>
              </c:numCache>
            </c:numRef>
          </c:val>
          <c:extLst>
            <c:ext xmlns:c16="http://schemas.microsoft.com/office/drawing/2014/chart" uri="{C3380CC4-5D6E-409C-BE32-E72D297353CC}">
              <c16:uniqueId val="{00000000-6200-4F44-A9C7-6C0197F74FDF}"/>
            </c:ext>
          </c:extLst>
        </c:ser>
        <c:ser>
          <c:idx val="1"/>
          <c:order val="1"/>
          <c:tx>
            <c:strRef>
              <c:f>Sheet1!$C$1</c:f>
              <c:strCache>
                <c:ptCount val="1"/>
                <c:pt idx="0">
                  <c:v>We use it but are planning to replace/update it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Omnichannel</c:v>
                </c:pt>
                <c:pt idx="1">
                  <c:v>Predictive analytics</c:v>
                </c:pt>
                <c:pt idx="2">
                  <c:v>Quality monitoring</c:v>
                </c:pt>
                <c:pt idx="3">
                  <c:v>Screen analytics</c:v>
                </c:pt>
                <c:pt idx="4">
                  <c:v>Self-service</c:v>
                </c:pt>
                <c:pt idx="5">
                  <c:v>Sentiment analytics</c:v>
                </c:pt>
                <c:pt idx="6">
                  <c:v>Speech analytics</c:v>
                </c:pt>
                <c:pt idx="7">
                  <c:v>Speech recognition</c:v>
                </c:pt>
                <c:pt idx="8">
                  <c:v>Text analytics</c:v>
                </c:pt>
                <c:pt idx="9">
                  <c:v>Workforce management</c:v>
                </c:pt>
                <c:pt idx="10">
                  <c:v>Workforce collaboration</c:v>
                </c:pt>
              </c:strCache>
            </c:strRef>
          </c:cat>
          <c:val>
            <c:numRef>
              <c:f>Sheet1!$C$2:$C$12</c:f>
              <c:numCache>
                <c:formatCode>0%</c:formatCode>
                <c:ptCount val="11"/>
                <c:pt idx="0">
                  <c:v>0.23</c:v>
                </c:pt>
                <c:pt idx="1">
                  <c:v>0.18</c:v>
                </c:pt>
                <c:pt idx="2">
                  <c:v>0.27</c:v>
                </c:pt>
                <c:pt idx="3">
                  <c:v>0.24</c:v>
                </c:pt>
                <c:pt idx="4">
                  <c:v>0.25</c:v>
                </c:pt>
                <c:pt idx="5">
                  <c:v>0.19</c:v>
                </c:pt>
                <c:pt idx="6">
                  <c:v>0.23</c:v>
                </c:pt>
                <c:pt idx="7">
                  <c:v>0.2</c:v>
                </c:pt>
                <c:pt idx="8">
                  <c:v>0.18</c:v>
                </c:pt>
                <c:pt idx="9">
                  <c:v>0.23</c:v>
                </c:pt>
                <c:pt idx="10">
                  <c:v>0.25</c:v>
                </c:pt>
              </c:numCache>
            </c:numRef>
          </c:val>
          <c:extLst>
            <c:ext xmlns:c16="http://schemas.microsoft.com/office/drawing/2014/chart" uri="{C3380CC4-5D6E-409C-BE32-E72D297353CC}">
              <c16:uniqueId val="{00000001-6200-4F44-A9C7-6C0197F74FDF}"/>
            </c:ext>
          </c:extLst>
        </c:ser>
        <c:ser>
          <c:idx val="2"/>
          <c:order val="2"/>
          <c:tx>
            <c:strRef>
              <c:f>Sheet1!$D$1</c:f>
              <c:strCache>
                <c:ptCount val="1"/>
                <c:pt idx="0">
                  <c:v>We're planning to add it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Omnichannel</c:v>
                </c:pt>
                <c:pt idx="1">
                  <c:v>Predictive analytics</c:v>
                </c:pt>
                <c:pt idx="2">
                  <c:v>Quality monitoring</c:v>
                </c:pt>
                <c:pt idx="3">
                  <c:v>Screen analytics</c:v>
                </c:pt>
                <c:pt idx="4">
                  <c:v>Self-service</c:v>
                </c:pt>
                <c:pt idx="5">
                  <c:v>Sentiment analytics</c:v>
                </c:pt>
                <c:pt idx="6">
                  <c:v>Speech analytics</c:v>
                </c:pt>
                <c:pt idx="7">
                  <c:v>Speech recognition</c:v>
                </c:pt>
                <c:pt idx="8">
                  <c:v>Text analytics</c:v>
                </c:pt>
                <c:pt idx="9">
                  <c:v>Workforce management</c:v>
                </c:pt>
                <c:pt idx="10">
                  <c:v>Workforce collaboration</c:v>
                </c:pt>
              </c:strCache>
            </c:strRef>
          </c:cat>
          <c:val>
            <c:numRef>
              <c:f>Sheet1!$D$2:$D$12</c:f>
              <c:numCache>
                <c:formatCode>0%</c:formatCode>
                <c:ptCount val="11"/>
                <c:pt idx="0">
                  <c:v>0.19</c:v>
                </c:pt>
                <c:pt idx="1">
                  <c:v>0.23</c:v>
                </c:pt>
                <c:pt idx="2">
                  <c:v>0.15</c:v>
                </c:pt>
                <c:pt idx="3">
                  <c:v>0.19</c:v>
                </c:pt>
                <c:pt idx="4">
                  <c:v>0.2</c:v>
                </c:pt>
                <c:pt idx="5">
                  <c:v>0.23</c:v>
                </c:pt>
                <c:pt idx="6">
                  <c:v>0.23</c:v>
                </c:pt>
                <c:pt idx="7">
                  <c:v>0.22</c:v>
                </c:pt>
                <c:pt idx="8">
                  <c:v>0.24</c:v>
                </c:pt>
                <c:pt idx="9">
                  <c:v>0.19</c:v>
                </c:pt>
                <c:pt idx="10">
                  <c:v>0.14000000000000001</c:v>
                </c:pt>
              </c:numCache>
            </c:numRef>
          </c:val>
          <c:extLst>
            <c:ext xmlns:c16="http://schemas.microsoft.com/office/drawing/2014/chart" uri="{C3380CC4-5D6E-409C-BE32-E72D297353CC}">
              <c16:uniqueId val="{00000002-6200-4F44-A9C7-6C0197F74FDF}"/>
            </c:ext>
          </c:extLst>
        </c:ser>
        <c:ser>
          <c:idx val="3"/>
          <c:order val="3"/>
          <c:tx>
            <c:strRef>
              <c:f>Sheet1!$E$1</c:f>
              <c:strCache>
                <c:ptCount val="1"/>
                <c:pt idx="0">
                  <c:v>We don't use it and have no plans to add it</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Omnichannel</c:v>
                </c:pt>
                <c:pt idx="1">
                  <c:v>Predictive analytics</c:v>
                </c:pt>
                <c:pt idx="2">
                  <c:v>Quality monitoring</c:v>
                </c:pt>
                <c:pt idx="3">
                  <c:v>Screen analytics</c:v>
                </c:pt>
                <c:pt idx="4">
                  <c:v>Self-service</c:v>
                </c:pt>
                <c:pt idx="5">
                  <c:v>Sentiment analytics</c:v>
                </c:pt>
                <c:pt idx="6">
                  <c:v>Speech analytics</c:v>
                </c:pt>
                <c:pt idx="7">
                  <c:v>Speech recognition</c:v>
                </c:pt>
                <c:pt idx="8">
                  <c:v>Text analytics</c:v>
                </c:pt>
                <c:pt idx="9">
                  <c:v>Workforce management</c:v>
                </c:pt>
                <c:pt idx="10">
                  <c:v>Workforce collaboration</c:v>
                </c:pt>
              </c:strCache>
            </c:strRef>
          </c:cat>
          <c:val>
            <c:numRef>
              <c:f>Sheet1!$E$2:$E$12</c:f>
              <c:numCache>
                <c:formatCode>0%</c:formatCode>
                <c:ptCount val="11"/>
                <c:pt idx="0">
                  <c:v>0.31</c:v>
                </c:pt>
                <c:pt idx="1">
                  <c:v>0.32</c:v>
                </c:pt>
                <c:pt idx="2">
                  <c:v>0.12</c:v>
                </c:pt>
                <c:pt idx="3">
                  <c:v>0.32</c:v>
                </c:pt>
                <c:pt idx="4">
                  <c:v>0.21</c:v>
                </c:pt>
                <c:pt idx="5">
                  <c:v>0.38</c:v>
                </c:pt>
                <c:pt idx="6">
                  <c:v>0.36</c:v>
                </c:pt>
                <c:pt idx="7">
                  <c:v>0.37</c:v>
                </c:pt>
                <c:pt idx="8">
                  <c:v>0.32</c:v>
                </c:pt>
                <c:pt idx="9">
                  <c:v>0.15</c:v>
                </c:pt>
                <c:pt idx="10">
                  <c:v>0.24</c:v>
                </c:pt>
              </c:numCache>
            </c:numRef>
          </c:val>
          <c:extLst>
            <c:ext xmlns:c16="http://schemas.microsoft.com/office/drawing/2014/chart" uri="{C3380CC4-5D6E-409C-BE32-E72D297353CC}">
              <c16:uniqueId val="{00000003-6200-4F44-A9C7-6C0197F74FDF}"/>
            </c:ext>
          </c:extLst>
        </c:ser>
        <c:dLbls>
          <c:dLblPos val="ctr"/>
          <c:showLegendKey val="0"/>
          <c:showVal val="1"/>
          <c:showCatName val="0"/>
          <c:showSerName val="0"/>
          <c:showPercent val="0"/>
          <c:showBubbleSize val="0"/>
        </c:dLbls>
        <c:gapWidth val="150"/>
        <c:overlap val="100"/>
        <c:axId val="285199503"/>
        <c:axId val="288624639"/>
      </c:barChart>
      <c:catAx>
        <c:axId val="285199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88624639"/>
        <c:crosses val="autoZero"/>
        <c:auto val="1"/>
        <c:lblAlgn val="ctr"/>
        <c:lblOffset val="100"/>
        <c:noMultiLvlLbl val="0"/>
      </c:catAx>
      <c:valAx>
        <c:axId val="288624639"/>
        <c:scaling>
          <c:orientation val="minMax"/>
        </c:scaling>
        <c:delete val="1"/>
        <c:axPos val="l"/>
        <c:numFmt formatCode="0%" sourceLinked="1"/>
        <c:majorTickMark val="none"/>
        <c:minorTickMark val="none"/>
        <c:tickLblPos val="nextTo"/>
        <c:crossAx val="285199503"/>
        <c:crosses val="autoZero"/>
        <c:crossBetween val="between"/>
      </c:valAx>
      <c:spPr>
        <a:noFill/>
        <a:ln>
          <a:noFill/>
        </a:ln>
        <a:effectLst/>
      </c:spPr>
    </c:plotArea>
    <c:legend>
      <c:legendPos val="b"/>
      <c:layout>
        <c:manualLayout>
          <c:xMode val="edge"/>
          <c:yMode val="edge"/>
          <c:x val="1.57133460858441E-3"/>
          <c:y val="0.89045779164977246"/>
          <c:w val="0.99795212722396687"/>
          <c:h val="9.5070936767949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Improve customer experience</c:v>
                </c:pt>
                <c:pt idx="1">
                  <c:v>Cost</c:v>
                </c:pt>
                <c:pt idx="2">
                  <c:v>Customer growth</c:v>
                </c:pt>
                <c:pt idx="3">
                  <c:v>Continual process improvement</c:v>
                </c:pt>
                <c:pt idx="4">
                  <c:v>Expanded services</c:v>
                </c:pt>
                <c:pt idx="5">
                  <c:v>Lifecycle replacement</c:v>
                </c:pt>
                <c:pt idx="6">
                  <c:v>Staffing changes</c:v>
                </c:pt>
                <c:pt idx="7">
                  <c:v>Business alignment</c:v>
                </c:pt>
                <c:pt idx="8">
                  <c:v>Compliance requirement (e.g., security, regulatory, policy)</c:v>
                </c:pt>
                <c:pt idx="9">
                  <c:v>Current technology is not compatible with other software or systems</c:v>
                </c:pt>
                <c:pt idx="10">
                  <c:v>Business model changes (e.g., outsourced functions)</c:v>
                </c:pt>
                <c:pt idx="11">
                  <c:v>Support delivery changes</c:v>
                </c:pt>
                <c:pt idx="12">
                  <c:v>Vendor no longer supports current technology</c:v>
                </c:pt>
                <c:pt idx="13">
                  <c:v>Warranty expiration</c:v>
                </c:pt>
              </c:strCache>
            </c:strRef>
          </c:cat>
          <c:val>
            <c:numRef>
              <c:f>Sheet1!$B$2:$B$15</c:f>
              <c:numCache>
                <c:formatCode>0%</c:formatCode>
                <c:ptCount val="14"/>
                <c:pt idx="0">
                  <c:v>0.49</c:v>
                </c:pt>
                <c:pt idx="1">
                  <c:v>0.39</c:v>
                </c:pt>
                <c:pt idx="2">
                  <c:v>0.38</c:v>
                </c:pt>
                <c:pt idx="3">
                  <c:v>0.36</c:v>
                </c:pt>
                <c:pt idx="4">
                  <c:v>0.28000000000000003</c:v>
                </c:pt>
                <c:pt idx="5">
                  <c:v>0.22</c:v>
                </c:pt>
                <c:pt idx="6">
                  <c:v>0.22</c:v>
                </c:pt>
                <c:pt idx="7">
                  <c:v>0.21</c:v>
                </c:pt>
                <c:pt idx="8">
                  <c:v>0.19</c:v>
                </c:pt>
                <c:pt idx="9">
                  <c:v>0.17</c:v>
                </c:pt>
                <c:pt idx="10">
                  <c:v>0.17</c:v>
                </c:pt>
                <c:pt idx="11">
                  <c:v>0.16</c:v>
                </c:pt>
                <c:pt idx="12">
                  <c:v>0.12</c:v>
                </c:pt>
                <c:pt idx="13">
                  <c:v>0.12</c:v>
                </c:pt>
              </c:numCache>
            </c:numRef>
          </c:val>
          <c:extLst>
            <c:ext xmlns:c16="http://schemas.microsoft.com/office/drawing/2014/chart" uri="{C3380CC4-5D6E-409C-BE32-E72D297353CC}">
              <c16:uniqueId val="{00000000-742A-CA40-8DA7-515D421400AF}"/>
            </c:ext>
          </c:extLst>
        </c:ser>
        <c:dLbls>
          <c:showLegendKey val="0"/>
          <c:showVal val="1"/>
          <c:showCatName val="0"/>
          <c:showSerName val="0"/>
          <c:showPercent val="0"/>
          <c:showBubbleSize val="0"/>
        </c:dLbls>
        <c:gapWidth val="182"/>
        <c:axId val="2012749344"/>
        <c:axId val="2012750992"/>
      </c:barChart>
      <c:catAx>
        <c:axId val="2012749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2750992"/>
        <c:crosses val="autoZero"/>
        <c:auto val="1"/>
        <c:lblAlgn val="ctr"/>
        <c:lblOffset val="100"/>
        <c:noMultiLvlLbl val="0"/>
      </c:catAx>
      <c:valAx>
        <c:axId val="2012750992"/>
        <c:scaling>
          <c:orientation val="minMax"/>
        </c:scaling>
        <c:delete val="1"/>
        <c:axPos val="t"/>
        <c:numFmt formatCode="0%" sourceLinked="1"/>
        <c:majorTickMark val="none"/>
        <c:minorTickMark val="none"/>
        <c:tickLblPos val="nextTo"/>
        <c:crossAx val="2012749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75155974356"/>
          <c:y val="3.2311518263640503E-2"/>
          <c:w val="0.57625971343745996"/>
          <c:h val="0.93537696347271904"/>
        </c:manualLayout>
      </c:layout>
      <c:barChart>
        <c:barDir val="bar"/>
        <c:grouping val="clustered"/>
        <c:varyColors val="0"/>
        <c:ser>
          <c:idx val="0"/>
          <c:order val="0"/>
          <c:tx>
            <c:strRef>
              <c:f>Sheet1!$B$1</c:f>
              <c:strCache>
                <c:ptCount val="1"/>
                <c:pt idx="0">
                  <c:v>Known software/vendor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 3 months</c:v>
                </c:pt>
                <c:pt idx="1">
                  <c:v>3-6 months</c:v>
                </c:pt>
                <c:pt idx="2">
                  <c:v>6-9 months</c:v>
                </c:pt>
                <c:pt idx="3">
                  <c:v>9-12 months</c:v>
                </c:pt>
                <c:pt idx="4">
                  <c:v>12-18 months</c:v>
                </c:pt>
                <c:pt idx="5">
                  <c:v>&gt; 18 months</c:v>
                </c:pt>
              </c:strCache>
            </c:strRef>
          </c:cat>
          <c:val>
            <c:numRef>
              <c:f>Sheet1!$B$2:$B$7</c:f>
              <c:numCache>
                <c:formatCode>0%</c:formatCode>
                <c:ptCount val="6"/>
                <c:pt idx="0">
                  <c:v>0.22</c:v>
                </c:pt>
                <c:pt idx="1">
                  <c:v>0.26</c:v>
                </c:pt>
                <c:pt idx="2">
                  <c:v>0.2</c:v>
                </c:pt>
                <c:pt idx="3">
                  <c:v>0.16</c:v>
                </c:pt>
                <c:pt idx="4">
                  <c:v>0.1</c:v>
                </c:pt>
                <c:pt idx="5">
                  <c:v>0.06</c:v>
                </c:pt>
              </c:numCache>
            </c:numRef>
          </c:val>
          <c:extLst>
            <c:ext xmlns:c16="http://schemas.microsoft.com/office/drawing/2014/chart" uri="{C3380CC4-5D6E-409C-BE32-E72D297353CC}">
              <c16:uniqueId val="{00000000-C0E0-5A41-A578-58C9676A36C6}"/>
            </c:ext>
          </c:extLst>
        </c:ser>
        <c:ser>
          <c:idx val="1"/>
          <c:order val="1"/>
          <c:tx>
            <c:strRef>
              <c:f>Sheet1!$C$1</c:f>
              <c:strCache>
                <c:ptCount val="1"/>
                <c:pt idx="0">
                  <c:v>New software/vendor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 3 months</c:v>
                </c:pt>
                <c:pt idx="1">
                  <c:v>3-6 months</c:v>
                </c:pt>
                <c:pt idx="2">
                  <c:v>6-9 months</c:v>
                </c:pt>
                <c:pt idx="3">
                  <c:v>9-12 months</c:v>
                </c:pt>
                <c:pt idx="4">
                  <c:v>12-18 months</c:v>
                </c:pt>
                <c:pt idx="5">
                  <c:v>&gt; 18 months</c:v>
                </c:pt>
              </c:strCache>
            </c:strRef>
          </c:cat>
          <c:val>
            <c:numRef>
              <c:f>Sheet1!$C$2:$C$7</c:f>
              <c:numCache>
                <c:formatCode>0%</c:formatCode>
                <c:ptCount val="6"/>
                <c:pt idx="0">
                  <c:v>0.23</c:v>
                </c:pt>
                <c:pt idx="1">
                  <c:v>0.28000000000000003</c:v>
                </c:pt>
                <c:pt idx="2">
                  <c:v>0.21</c:v>
                </c:pt>
                <c:pt idx="3">
                  <c:v>0.14000000000000001</c:v>
                </c:pt>
                <c:pt idx="4">
                  <c:v>0.08</c:v>
                </c:pt>
                <c:pt idx="5">
                  <c:v>0.06</c:v>
                </c:pt>
              </c:numCache>
            </c:numRef>
          </c:val>
          <c:extLst>
            <c:ext xmlns:c16="http://schemas.microsoft.com/office/drawing/2014/chart" uri="{C3380CC4-5D6E-409C-BE32-E72D297353CC}">
              <c16:uniqueId val="{00000001-C0E0-5A41-A578-58C9676A36C6}"/>
            </c:ext>
          </c:extLst>
        </c:ser>
        <c:dLbls>
          <c:dLblPos val="outEnd"/>
          <c:showLegendKey val="0"/>
          <c:showVal val="1"/>
          <c:showCatName val="0"/>
          <c:showSerName val="0"/>
          <c:showPercent val="0"/>
          <c:showBubbleSize val="0"/>
        </c:dLbls>
        <c:gapWidth val="182"/>
        <c:axId val="626016928"/>
        <c:axId val="1103550688"/>
      </c:barChart>
      <c:catAx>
        <c:axId val="626016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3550688"/>
        <c:crosses val="autoZero"/>
        <c:auto val="1"/>
        <c:lblAlgn val="ctr"/>
        <c:lblOffset val="100"/>
        <c:noMultiLvlLbl val="0"/>
      </c:catAx>
      <c:valAx>
        <c:axId val="1103550688"/>
        <c:scaling>
          <c:orientation val="minMax"/>
        </c:scaling>
        <c:delete val="1"/>
        <c:axPos val="t"/>
        <c:numFmt formatCode="0%" sourceLinked="0"/>
        <c:majorTickMark val="none"/>
        <c:minorTickMark val="none"/>
        <c:tickLblPos val="nextTo"/>
        <c:crossAx val="6260169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r>
              <a:rPr lang="en-US" b="1" dirty="0"/>
              <a:t>Company</a:t>
            </a:r>
            <a:r>
              <a:rPr lang="en-US" b="1" baseline="0" dirty="0"/>
              <a:t> Size</a:t>
            </a:r>
            <a:endParaRPr lang="en-US" b="1" dirty="0"/>
          </a:p>
        </c:rich>
      </c:tx>
      <c:overlay val="0"/>
      <c:spPr>
        <a:noFill/>
        <a:ln>
          <a:noFill/>
        </a:ln>
        <a:effectLst/>
      </c:spPr>
      <c:txPr>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CC-3548-A356-7A75006AD3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1CC-3548-A356-7A75006AD3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1CC-3548-A356-7A75006AD3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1CC-3548-A356-7A75006AD3D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1CC-3548-A356-7A75006AD3D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A56E-EE44-B65D-C7FB579F2F9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1CC-3548-A356-7A75006AD3D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1CC-3548-A356-7A75006AD3D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1CC-3548-A356-7A75006AD3D3}"/>
              </c:ext>
            </c:extLst>
          </c:dPt>
          <c:dLbls>
            <c:dLbl>
              <c:idx val="5"/>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A56E-EE44-B65D-C7FB579F2F9E}"/>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Fewer than 50</c:v>
                </c:pt>
                <c:pt idx="1">
                  <c:v>50 - 99</c:v>
                </c:pt>
                <c:pt idx="2">
                  <c:v>100 - 499</c:v>
                </c:pt>
                <c:pt idx="3">
                  <c:v>500 - 999</c:v>
                </c:pt>
                <c:pt idx="4">
                  <c:v>1,000 - 4,999</c:v>
                </c:pt>
                <c:pt idx="5">
                  <c:v>5,000 - 9,999</c:v>
                </c:pt>
                <c:pt idx="6">
                  <c:v>10,000 - 19,999</c:v>
                </c:pt>
                <c:pt idx="7">
                  <c:v>20,000 - 49,999</c:v>
                </c:pt>
                <c:pt idx="8">
                  <c:v>More than 50,000</c:v>
                </c:pt>
              </c:strCache>
            </c:strRef>
          </c:cat>
          <c:val>
            <c:numRef>
              <c:f>Sheet1!$B$2:$B$10</c:f>
              <c:numCache>
                <c:formatCode>0%</c:formatCode>
                <c:ptCount val="9"/>
                <c:pt idx="0">
                  <c:v>0.25</c:v>
                </c:pt>
                <c:pt idx="1">
                  <c:v>0.08</c:v>
                </c:pt>
                <c:pt idx="2">
                  <c:v>0.12</c:v>
                </c:pt>
                <c:pt idx="3">
                  <c:v>0.08</c:v>
                </c:pt>
                <c:pt idx="4">
                  <c:v>0.21</c:v>
                </c:pt>
                <c:pt idx="5">
                  <c:v>0.09</c:v>
                </c:pt>
                <c:pt idx="6">
                  <c:v>0.04</c:v>
                </c:pt>
                <c:pt idx="7">
                  <c:v>0.03</c:v>
                </c:pt>
                <c:pt idx="8">
                  <c:v>0.1</c:v>
                </c:pt>
              </c:numCache>
            </c:numRef>
          </c:val>
          <c:extLst>
            <c:ext xmlns:c16="http://schemas.microsoft.com/office/drawing/2014/chart" uri="{C3380CC4-5D6E-409C-BE32-E72D297353CC}">
              <c16:uniqueId val="{00000000-A56E-EE44-B65D-C7FB579F2F9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197"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noProof="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r>
              <a:rPr lang="en-US" b="1" dirty="0"/>
              <a:t>Contact Center</a:t>
            </a:r>
            <a:r>
              <a:rPr lang="en-US" b="1" baseline="0" dirty="0"/>
              <a:t> Size</a:t>
            </a:r>
            <a:endParaRPr lang="en-US" b="1" dirty="0"/>
          </a:p>
        </c:rich>
      </c:tx>
      <c:overlay val="0"/>
      <c:spPr>
        <a:noFill/>
        <a:ln>
          <a:noFill/>
        </a:ln>
        <a:effectLst/>
      </c:spPr>
      <c:txPr>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98-5F4C-951B-E304D02D840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98-5F4C-951B-E304D02D84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98-5F4C-951B-E304D02D840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98-5F4C-951B-E304D02D840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D98-5F4C-951B-E304D02D840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D98-5F4C-951B-E304D02D840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D98-5F4C-951B-E304D02D840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D98-5F4C-951B-E304D02D840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D98-5F4C-951B-E304D02D8409}"/>
              </c:ext>
            </c:extLst>
          </c:dPt>
          <c:dLbls>
            <c:dLbl>
              <c:idx val="5"/>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AD98-5F4C-951B-E304D02D8409}"/>
                </c:ext>
              </c:extLst>
            </c:dLbl>
            <c:dLbl>
              <c:idx val="6"/>
              <c:layout>
                <c:manualLayout>
                  <c:x val="-0.12058312098360886"/>
                  <c:y val="-8.2334187564830075E-2"/>
                </c:manualLayout>
              </c:layout>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D98-5F4C-951B-E304D02D8409}"/>
                </c:ext>
              </c:extLst>
            </c:dLbl>
            <c:dLbl>
              <c:idx val="7"/>
              <c:layout>
                <c:manualLayout>
                  <c:x val="-7.9584859849181844E-2"/>
                  <c:y val="-0.1017069375800842"/>
                </c:manualLayout>
              </c:layout>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D98-5F4C-951B-E304D02D8409}"/>
                </c:ext>
              </c:extLst>
            </c:dLbl>
            <c:dLbl>
              <c:idx val="8"/>
              <c:layout>
                <c:manualLayout>
                  <c:x val="-2.6528286616393948E-2"/>
                  <c:y val="-0.11139331258771126"/>
                </c:manualLayout>
              </c:layout>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D98-5F4C-951B-E304D02D8409}"/>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Fewer than 50</c:v>
                </c:pt>
                <c:pt idx="1">
                  <c:v>50 - 99</c:v>
                </c:pt>
                <c:pt idx="2">
                  <c:v>100 - 499</c:v>
                </c:pt>
                <c:pt idx="3">
                  <c:v>500 - 999</c:v>
                </c:pt>
                <c:pt idx="4">
                  <c:v>1,000 - 4,999</c:v>
                </c:pt>
                <c:pt idx="5">
                  <c:v>5,000 - 9,999</c:v>
                </c:pt>
                <c:pt idx="6">
                  <c:v>10,000 - 19,999</c:v>
                </c:pt>
                <c:pt idx="7">
                  <c:v>20,000 - 49,999</c:v>
                </c:pt>
                <c:pt idx="8">
                  <c:v>More than 50,000</c:v>
                </c:pt>
              </c:strCache>
            </c:strRef>
          </c:cat>
          <c:val>
            <c:numRef>
              <c:f>Sheet1!$B$2:$B$10</c:f>
              <c:numCache>
                <c:formatCode>0%</c:formatCode>
                <c:ptCount val="9"/>
                <c:pt idx="0">
                  <c:v>0.4</c:v>
                </c:pt>
                <c:pt idx="1">
                  <c:v>0.16</c:v>
                </c:pt>
                <c:pt idx="2">
                  <c:v>0.2</c:v>
                </c:pt>
                <c:pt idx="3">
                  <c:v>0.1</c:v>
                </c:pt>
                <c:pt idx="4">
                  <c:v>0.05</c:v>
                </c:pt>
                <c:pt idx="5">
                  <c:v>0.04</c:v>
                </c:pt>
                <c:pt idx="6">
                  <c:v>0.02</c:v>
                </c:pt>
                <c:pt idx="7">
                  <c:v>0.02</c:v>
                </c:pt>
                <c:pt idx="8">
                  <c:v>0.01</c:v>
                </c:pt>
              </c:numCache>
            </c:numRef>
          </c:val>
          <c:extLst>
            <c:ext xmlns:c16="http://schemas.microsoft.com/office/drawing/2014/chart" uri="{C3380CC4-5D6E-409C-BE32-E72D297353CC}">
              <c16:uniqueId val="{00000012-AD98-5F4C-951B-E304D02D840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197"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noProof="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r>
              <a:rPr lang="en-US" b="1" dirty="0"/>
              <a:t>Role</a:t>
            </a:r>
          </a:p>
        </c:rich>
      </c:tx>
      <c:overlay val="0"/>
      <c:spPr>
        <a:noFill/>
        <a:ln>
          <a:noFill/>
        </a:ln>
        <a:effectLst/>
      </c:spPr>
      <c:txPr>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47253810271075"/>
          <c:y val="0.13134217585458391"/>
          <c:w val="0.54595469951346043"/>
          <c:h val="0.58507847096091625"/>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0AD-7643-AE90-CC6FDC7DE6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0AD-7643-AE90-CC6FDC7DE6D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0AD-7643-AE90-CC6FDC7DE6D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0AD-7643-AE90-CC6FDC7DE6D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0AD-7643-AE90-CC6FDC7DE6D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0AD-7643-AE90-CC6FDC7DE6D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0AD-7643-AE90-CC6FDC7DE6D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0AD-7643-AE90-CC6FDC7DE6DE}"/>
              </c:ext>
            </c:extLst>
          </c:dPt>
          <c:dLbls>
            <c:dLbl>
              <c:idx val="5"/>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D0AD-7643-AE90-CC6FDC7DE6DE}"/>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Practitioner: Internal service/support</c:v>
                </c:pt>
                <c:pt idx="1">
                  <c:v>Practitioner: External B2B service/support</c:v>
                </c:pt>
                <c:pt idx="2">
                  <c:v>Practitioner: External B2C service/support</c:v>
                </c:pt>
                <c:pt idx="3">
                  <c:v>Practitioner: Blended service/support</c:v>
                </c:pt>
                <c:pt idx="4">
                  <c:v>Consultant</c:v>
                </c:pt>
                <c:pt idx="5">
                  <c:v>Outsourced or managed service provider</c:v>
                </c:pt>
                <c:pt idx="6">
                  <c:v>Vendor/solution provider</c:v>
                </c:pt>
                <c:pt idx="7">
                  <c:v>Other</c:v>
                </c:pt>
              </c:strCache>
            </c:strRef>
          </c:cat>
          <c:val>
            <c:numRef>
              <c:f>Sheet1!$B$2:$B$9</c:f>
              <c:numCache>
                <c:formatCode>0%</c:formatCode>
                <c:ptCount val="8"/>
                <c:pt idx="0">
                  <c:v>0.30830000000000002</c:v>
                </c:pt>
                <c:pt idx="1">
                  <c:v>8.6499999999999994E-2</c:v>
                </c:pt>
                <c:pt idx="2">
                  <c:v>9.0200000000000002E-2</c:v>
                </c:pt>
                <c:pt idx="3">
                  <c:v>0.25559999999999999</c:v>
                </c:pt>
                <c:pt idx="4">
                  <c:v>7.5200000000000003E-2</c:v>
                </c:pt>
                <c:pt idx="5">
                  <c:v>4.8899999999999999E-2</c:v>
                </c:pt>
                <c:pt idx="6">
                  <c:v>3.7600000000000001E-2</c:v>
                </c:pt>
                <c:pt idx="7">
                  <c:v>9.7699999999999995E-2</c:v>
                </c:pt>
              </c:numCache>
            </c:numRef>
          </c:val>
          <c:extLst>
            <c:ext xmlns:c16="http://schemas.microsoft.com/office/drawing/2014/chart" uri="{C3380CC4-5D6E-409C-BE32-E72D297353CC}">
              <c16:uniqueId val="{00000012-D0AD-7643-AE90-CC6FDC7DE6D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
          <c:y val="0.77680040898468561"/>
          <c:w val="0.99729589977510769"/>
          <c:h val="0.19394251906845023"/>
        </c:manualLayout>
      </c:layout>
      <c:overlay val="0"/>
      <c:spPr>
        <a:noFill/>
        <a:ln>
          <a:noFill/>
        </a:ln>
        <a:effectLst/>
      </c:spPr>
      <c:txPr>
        <a:bodyPr rot="0" spcFirstLastPara="1" vertOverflow="ellipsis" vert="horz" wrap="square" anchor="ctr" anchorCtr="1"/>
        <a:lstStyle/>
        <a:p>
          <a:pPr>
            <a:defRPr lang="en-US" sz="1197"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noProof="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r>
              <a:rPr lang="en-US" b="1" dirty="0"/>
              <a:t>Function</a:t>
            </a:r>
          </a:p>
        </c:rich>
      </c:tx>
      <c:overlay val="0"/>
      <c:spPr>
        <a:noFill/>
        <a:ln>
          <a:noFill/>
        </a:ln>
        <a:effectLst/>
      </c:spPr>
      <c:txPr>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47253810271075"/>
          <c:y val="0.13134217585458391"/>
          <c:w val="0.54595469951346043"/>
          <c:h val="0.58507847096091625"/>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6D-6C48-8BAC-94AFF29D31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6D-6C48-8BAC-94AFF29D31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6D-6C48-8BAC-94AFF29D31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6D-6C48-8BAC-94AFF29D316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86D-6C48-8BAC-94AFF29D316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86D-6C48-8BAC-94AFF29D316F}"/>
              </c:ext>
            </c:extLst>
          </c:dPt>
          <c:dLbls>
            <c:dLbl>
              <c:idx val="4"/>
              <c:layout>
                <c:manualLayout>
                  <c:x val="-6.8251682108385905E-2"/>
                  <c:y val="-9.02093051694981E-2"/>
                </c:manualLayout>
              </c:layout>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6D-6C48-8BAC-94AFF29D316F}"/>
                </c:ext>
              </c:extLst>
            </c:dLbl>
            <c:dLbl>
              <c:idx val="5"/>
              <c:layout>
                <c:manualLayout>
                  <c:x val="-2.9575728913633855E-2"/>
                  <c:y val="-0.10239975181402487"/>
                </c:manualLayout>
              </c:layout>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6D-6C48-8BAC-94AFF29D316F}"/>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noProof="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Executive management</c:v>
                </c:pt>
                <c:pt idx="1">
                  <c:v>Senior management</c:v>
                </c:pt>
                <c:pt idx="2">
                  <c:v>Mid-level management</c:v>
                </c:pt>
                <c:pt idx="3">
                  <c:v>Specialist management</c:v>
                </c:pt>
                <c:pt idx="4">
                  <c:v>Supervisor</c:v>
                </c:pt>
                <c:pt idx="5">
                  <c:v>Customer support</c:v>
                </c:pt>
              </c:strCache>
            </c:strRef>
          </c:cat>
          <c:val>
            <c:numRef>
              <c:f>Sheet1!$B$2:$B$7</c:f>
              <c:numCache>
                <c:formatCode>0%</c:formatCode>
                <c:ptCount val="6"/>
                <c:pt idx="0">
                  <c:v>0.38</c:v>
                </c:pt>
                <c:pt idx="1">
                  <c:v>0.26329999999999998</c:v>
                </c:pt>
                <c:pt idx="2">
                  <c:v>0.26329999999999998</c:v>
                </c:pt>
                <c:pt idx="3">
                  <c:v>6.3299999999999995E-2</c:v>
                </c:pt>
                <c:pt idx="4">
                  <c:v>1.3299999999999999E-2</c:v>
                </c:pt>
                <c:pt idx="5">
                  <c:v>1.3299999999999999E-2</c:v>
                </c:pt>
              </c:numCache>
            </c:numRef>
          </c:val>
          <c:extLst>
            <c:ext xmlns:c16="http://schemas.microsoft.com/office/drawing/2014/chart" uri="{C3380CC4-5D6E-409C-BE32-E72D297353CC}">
              <c16:uniqueId val="{00000010-286D-6C48-8BAC-94AFF29D316F}"/>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9.1002242811181092E-2"/>
          <c:y val="0.77923849831359093"/>
          <c:w val="0.8107413100023646"/>
          <c:h val="0.14030455383253243"/>
        </c:manualLayout>
      </c:layout>
      <c:overlay val="0"/>
      <c:spPr>
        <a:noFill/>
        <a:ln>
          <a:noFill/>
        </a:ln>
        <a:effectLst/>
      </c:spPr>
      <c:txPr>
        <a:bodyPr rot="0" spcFirstLastPara="1" vertOverflow="ellipsis" vert="horz" wrap="square" anchor="ctr" anchorCtr="1"/>
        <a:lstStyle/>
        <a:p>
          <a:pPr>
            <a:defRPr lang="en-US" sz="1197"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noProof="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Business Areas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Customer service</c:v>
                </c:pt>
                <c:pt idx="1">
                  <c:v>Contact center operations</c:v>
                </c:pt>
                <c:pt idx="2">
                  <c:v>Sales</c:v>
                </c:pt>
                <c:pt idx="3">
                  <c:v>Technical support</c:v>
                </c:pt>
                <c:pt idx="4">
                  <c:v>IT</c:v>
                </c:pt>
                <c:pt idx="5">
                  <c:v>Marketing</c:v>
                </c:pt>
                <c:pt idx="6">
                  <c:v>Finance</c:v>
                </c:pt>
                <c:pt idx="7">
                  <c:v>Human resources</c:v>
                </c:pt>
                <c:pt idx="8">
                  <c:v>Other</c:v>
                </c:pt>
              </c:strCache>
            </c:strRef>
          </c:cat>
          <c:val>
            <c:numRef>
              <c:f>Sheet1!$B$2:$B$10</c:f>
              <c:numCache>
                <c:formatCode>0%</c:formatCode>
                <c:ptCount val="9"/>
                <c:pt idx="0">
                  <c:v>0.83</c:v>
                </c:pt>
                <c:pt idx="1">
                  <c:v>0.52</c:v>
                </c:pt>
                <c:pt idx="2">
                  <c:v>0.39</c:v>
                </c:pt>
                <c:pt idx="3">
                  <c:v>0.33</c:v>
                </c:pt>
                <c:pt idx="4">
                  <c:v>0.33</c:v>
                </c:pt>
                <c:pt idx="5">
                  <c:v>0.3</c:v>
                </c:pt>
                <c:pt idx="6">
                  <c:v>0.28000000000000003</c:v>
                </c:pt>
                <c:pt idx="7">
                  <c:v>0.26</c:v>
                </c:pt>
                <c:pt idx="8">
                  <c:v>0.06</c:v>
                </c:pt>
              </c:numCache>
            </c:numRef>
          </c:val>
          <c:extLst>
            <c:ext xmlns:c16="http://schemas.microsoft.com/office/drawing/2014/chart" uri="{C3380CC4-5D6E-409C-BE32-E72D297353CC}">
              <c16:uniqueId val="{00000000-3F2E-D34C-8528-0BF99594EC84}"/>
            </c:ext>
          </c:extLst>
        </c:ser>
        <c:dLbls>
          <c:dLblPos val="outEnd"/>
          <c:showLegendKey val="0"/>
          <c:showVal val="1"/>
          <c:showCatName val="0"/>
          <c:showSerName val="0"/>
          <c:showPercent val="0"/>
          <c:showBubbleSize val="0"/>
        </c:dLbls>
        <c:gapWidth val="182"/>
        <c:axId val="593237551"/>
        <c:axId val="105812959"/>
      </c:barChart>
      <c:catAx>
        <c:axId val="5932375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812959"/>
        <c:crosses val="autoZero"/>
        <c:auto val="1"/>
        <c:lblAlgn val="ctr"/>
        <c:lblOffset val="100"/>
        <c:noMultiLvlLbl val="0"/>
      </c:catAx>
      <c:valAx>
        <c:axId val="105812959"/>
        <c:scaling>
          <c:orientation val="minMax"/>
        </c:scaling>
        <c:delete val="1"/>
        <c:axPos val="t"/>
        <c:numFmt formatCode="0%" sourceLinked="1"/>
        <c:majorTickMark val="none"/>
        <c:minorTickMark val="none"/>
        <c:tickLblPos val="nextTo"/>
        <c:crossAx val="593237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Agent</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learn quickly</c:v>
                </c:pt>
                <c:pt idx="1">
                  <c:v>Ability to work under pressure</c:v>
                </c:pt>
                <c:pt idx="2">
                  <c:v>Adaptability</c:v>
                </c:pt>
                <c:pt idx="3">
                  <c:v>Budgeting and financial management</c:v>
                </c:pt>
                <c:pt idx="4">
                  <c:v>Business knowledge</c:v>
                </c:pt>
                <c:pt idx="5">
                  <c:v>Communication skills</c:v>
                </c:pt>
                <c:pt idx="6">
                  <c:v>Conflict management skills</c:v>
                </c:pt>
                <c:pt idx="7">
                  <c:v>Customer service experience</c:v>
                </c:pt>
                <c:pt idx="8">
                  <c:v>Customer service skills</c:v>
                </c:pt>
                <c:pt idx="9">
                  <c:v>Emotional intelligence</c:v>
                </c:pt>
                <c:pt idx="10">
                  <c:v>Integrity</c:v>
                </c:pt>
                <c:pt idx="11">
                  <c:v>Interpersonal skills</c:v>
                </c:pt>
                <c:pt idx="12">
                  <c:v>Language skills</c:v>
                </c:pt>
                <c:pt idx="13">
                  <c:v>Leadership skills</c:v>
                </c:pt>
              </c:strCache>
            </c:strRef>
          </c:cat>
          <c:val>
            <c:numRef>
              <c:f>Sheet1!$B$2:$B$15</c:f>
              <c:numCache>
                <c:formatCode>0%</c:formatCode>
                <c:ptCount val="14"/>
                <c:pt idx="0">
                  <c:v>0.73</c:v>
                </c:pt>
                <c:pt idx="1">
                  <c:v>0.65</c:v>
                </c:pt>
                <c:pt idx="2">
                  <c:v>0.73</c:v>
                </c:pt>
                <c:pt idx="3">
                  <c:v>0.15</c:v>
                </c:pt>
                <c:pt idx="4">
                  <c:v>0.28999999999999998</c:v>
                </c:pt>
                <c:pt idx="5">
                  <c:v>0.79</c:v>
                </c:pt>
                <c:pt idx="6">
                  <c:v>0.38</c:v>
                </c:pt>
                <c:pt idx="7">
                  <c:v>0.63</c:v>
                </c:pt>
                <c:pt idx="8">
                  <c:v>0.71</c:v>
                </c:pt>
                <c:pt idx="9">
                  <c:v>0.6</c:v>
                </c:pt>
                <c:pt idx="10">
                  <c:v>0.71</c:v>
                </c:pt>
                <c:pt idx="11">
                  <c:v>0.64</c:v>
                </c:pt>
                <c:pt idx="12">
                  <c:v>0.46</c:v>
                </c:pt>
                <c:pt idx="13">
                  <c:v>0.16</c:v>
                </c:pt>
              </c:numCache>
            </c:numRef>
          </c:val>
          <c:extLst>
            <c:ext xmlns:c16="http://schemas.microsoft.com/office/drawing/2014/chart" uri="{C3380CC4-5D6E-409C-BE32-E72D297353CC}">
              <c16:uniqueId val="{00000000-978F-1841-8392-D67AE71E14F8}"/>
            </c:ext>
          </c:extLst>
        </c:ser>
        <c:ser>
          <c:idx val="1"/>
          <c:order val="1"/>
          <c:tx>
            <c:strRef>
              <c:f>Sheet1!$C$1</c:f>
              <c:strCache>
                <c:ptCount val="1"/>
                <c:pt idx="0">
                  <c:v>Supervisor</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learn quickly</c:v>
                </c:pt>
                <c:pt idx="1">
                  <c:v>Ability to work under pressure</c:v>
                </c:pt>
                <c:pt idx="2">
                  <c:v>Adaptability</c:v>
                </c:pt>
                <c:pt idx="3">
                  <c:v>Budgeting and financial management</c:v>
                </c:pt>
                <c:pt idx="4">
                  <c:v>Business knowledge</c:v>
                </c:pt>
                <c:pt idx="5">
                  <c:v>Communication skills</c:v>
                </c:pt>
                <c:pt idx="6">
                  <c:v>Conflict management skills</c:v>
                </c:pt>
                <c:pt idx="7">
                  <c:v>Customer service experience</c:v>
                </c:pt>
                <c:pt idx="8">
                  <c:v>Customer service skills</c:v>
                </c:pt>
                <c:pt idx="9">
                  <c:v>Emotional intelligence</c:v>
                </c:pt>
                <c:pt idx="10">
                  <c:v>Integrity</c:v>
                </c:pt>
                <c:pt idx="11">
                  <c:v>Interpersonal skills</c:v>
                </c:pt>
                <c:pt idx="12">
                  <c:v>Language skills</c:v>
                </c:pt>
                <c:pt idx="13">
                  <c:v>Leadership skills</c:v>
                </c:pt>
              </c:strCache>
            </c:strRef>
          </c:cat>
          <c:val>
            <c:numRef>
              <c:f>Sheet1!$C$2:$C$15</c:f>
              <c:numCache>
                <c:formatCode>0%</c:formatCode>
                <c:ptCount val="14"/>
                <c:pt idx="0">
                  <c:v>0.72</c:v>
                </c:pt>
                <c:pt idx="1">
                  <c:v>0.73</c:v>
                </c:pt>
                <c:pt idx="2">
                  <c:v>0.71</c:v>
                </c:pt>
                <c:pt idx="3">
                  <c:v>0.33</c:v>
                </c:pt>
                <c:pt idx="4">
                  <c:v>0.64</c:v>
                </c:pt>
                <c:pt idx="5">
                  <c:v>0.79</c:v>
                </c:pt>
                <c:pt idx="6">
                  <c:v>0.72</c:v>
                </c:pt>
                <c:pt idx="7">
                  <c:v>0.71</c:v>
                </c:pt>
                <c:pt idx="8">
                  <c:v>0.69</c:v>
                </c:pt>
                <c:pt idx="9">
                  <c:v>0.64</c:v>
                </c:pt>
                <c:pt idx="10">
                  <c:v>0.79</c:v>
                </c:pt>
                <c:pt idx="11">
                  <c:v>0.76</c:v>
                </c:pt>
                <c:pt idx="12">
                  <c:v>0.31</c:v>
                </c:pt>
                <c:pt idx="13">
                  <c:v>0.69</c:v>
                </c:pt>
              </c:numCache>
            </c:numRef>
          </c:val>
          <c:extLst>
            <c:ext xmlns:c16="http://schemas.microsoft.com/office/drawing/2014/chart" uri="{C3380CC4-5D6E-409C-BE32-E72D297353CC}">
              <c16:uniqueId val="{00000001-978F-1841-8392-D67AE71E14F8}"/>
            </c:ext>
          </c:extLst>
        </c:ser>
        <c:ser>
          <c:idx val="2"/>
          <c:order val="2"/>
          <c:tx>
            <c:strRef>
              <c:f>Sheet1!$D$1</c:f>
              <c:strCache>
                <c:ptCount val="1"/>
                <c:pt idx="0">
                  <c:v>Manager</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learn quickly</c:v>
                </c:pt>
                <c:pt idx="1">
                  <c:v>Ability to work under pressure</c:v>
                </c:pt>
                <c:pt idx="2">
                  <c:v>Adaptability</c:v>
                </c:pt>
                <c:pt idx="3">
                  <c:v>Budgeting and financial management</c:v>
                </c:pt>
                <c:pt idx="4">
                  <c:v>Business knowledge</c:v>
                </c:pt>
                <c:pt idx="5">
                  <c:v>Communication skills</c:v>
                </c:pt>
                <c:pt idx="6">
                  <c:v>Conflict management skills</c:v>
                </c:pt>
                <c:pt idx="7">
                  <c:v>Customer service experience</c:v>
                </c:pt>
                <c:pt idx="8">
                  <c:v>Customer service skills</c:v>
                </c:pt>
                <c:pt idx="9">
                  <c:v>Emotional intelligence</c:v>
                </c:pt>
                <c:pt idx="10">
                  <c:v>Integrity</c:v>
                </c:pt>
                <c:pt idx="11">
                  <c:v>Interpersonal skills</c:v>
                </c:pt>
                <c:pt idx="12">
                  <c:v>Language skills</c:v>
                </c:pt>
                <c:pt idx="13">
                  <c:v>Leadership skills</c:v>
                </c:pt>
              </c:strCache>
            </c:strRef>
          </c:cat>
          <c:val>
            <c:numRef>
              <c:f>Sheet1!$D$2:$D$15</c:f>
              <c:numCache>
                <c:formatCode>0%</c:formatCode>
                <c:ptCount val="14"/>
                <c:pt idx="0">
                  <c:v>0.62</c:v>
                </c:pt>
                <c:pt idx="1">
                  <c:v>0.66</c:v>
                </c:pt>
                <c:pt idx="2">
                  <c:v>0.62</c:v>
                </c:pt>
                <c:pt idx="3">
                  <c:v>0.46</c:v>
                </c:pt>
                <c:pt idx="4">
                  <c:v>0.61</c:v>
                </c:pt>
                <c:pt idx="5">
                  <c:v>0.7</c:v>
                </c:pt>
                <c:pt idx="6">
                  <c:v>0.61</c:v>
                </c:pt>
                <c:pt idx="7">
                  <c:v>0.61</c:v>
                </c:pt>
                <c:pt idx="8">
                  <c:v>0.59</c:v>
                </c:pt>
                <c:pt idx="9">
                  <c:v>0.59</c:v>
                </c:pt>
                <c:pt idx="10">
                  <c:v>0.65</c:v>
                </c:pt>
                <c:pt idx="11">
                  <c:v>0.61</c:v>
                </c:pt>
                <c:pt idx="12">
                  <c:v>0.3</c:v>
                </c:pt>
                <c:pt idx="13">
                  <c:v>0.67</c:v>
                </c:pt>
              </c:numCache>
            </c:numRef>
          </c:val>
          <c:extLst>
            <c:ext xmlns:c16="http://schemas.microsoft.com/office/drawing/2014/chart" uri="{C3380CC4-5D6E-409C-BE32-E72D297353CC}">
              <c16:uniqueId val="{00000002-978F-1841-8392-D67AE71E14F8}"/>
            </c:ext>
          </c:extLst>
        </c:ser>
        <c:ser>
          <c:idx val="3"/>
          <c:order val="3"/>
          <c:tx>
            <c:strRef>
              <c:f>Sheet1!$E$1</c:f>
              <c:strCache>
                <c:ptCount val="1"/>
                <c:pt idx="0">
                  <c:v>Director</c:v>
                </c:pt>
              </c:strCache>
            </c:strRef>
          </c:tx>
          <c:spPr>
            <a:solidFill>
              <a:schemeClr val="accent1">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Ability to learn quickly</c:v>
                </c:pt>
                <c:pt idx="1">
                  <c:v>Ability to work under pressure</c:v>
                </c:pt>
                <c:pt idx="2">
                  <c:v>Adaptability</c:v>
                </c:pt>
                <c:pt idx="3">
                  <c:v>Budgeting and financial management</c:v>
                </c:pt>
                <c:pt idx="4">
                  <c:v>Business knowledge</c:v>
                </c:pt>
                <c:pt idx="5">
                  <c:v>Communication skills</c:v>
                </c:pt>
                <c:pt idx="6">
                  <c:v>Conflict management skills</c:v>
                </c:pt>
                <c:pt idx="7">
                  <c:v>Customer service experience</c:v>
                </c:pt>
                <c:pt idx="8">
                  <c:v>Customer service skills</c:v>
                </c:pt>
                <c:pt idx="9">
                  <c:v>Emotional intelligence</c:v>
                </c:pt>
                <c:pt idx="10">
                  <c:v>Integrity</c:v>
                </c:pt>
                <c:pt idx="11">
                  <c:v>Interpersonal skills</c:v>
                </c:pt>
                <c:pt idx="12">
                  <c:v>Language skills</c:v>
                </c:pt>
                <c:pt idx="13">
                  <c:v>Leadership skills</c:v>
                </c:pt>
              </c:strCache>
            </c:strRef>
          </c:cat>
          <c:val>
            <c:numRef>
              <c:f>Sheet1!$E$2:$E$15</c:f>
              <c:numCache>
                <c:formatCode>0%</c:formatCode>
                <c:ptCount val="14"/>
                <c:pt idx="0">
                  <c:v>0.54</c:v>
                </c:pt>
                <c:pt idx="1">
                  <c:v>0.63</c:v>
                </c:pt>
                <c:pt idx="2">
                  <c:v>0.61</c:v>
                </c:pt>
                <c:pt idx="3">
                  <c:v>0.67</c:v>
                </c:pt>
                <c:pt idx="4">
                  <c:v>0.76</c:v>
                </c:pt>
                <c:pt idx="5">
                  <c:v>0.74</c:v>
                </c:pt>
                <c:pt idx="6">
                  <c:v>0.61</c:v>
                </c:pt>
                <c:pt idx="7">
                  <c:v>0.57999999999999996</c:v>
                </c:pt>
                <c:pt idx="8">
                  <c:v>0.54</c:v>
                </c:pt>
                <c:pt idx="9">
                  <c:v>0.68</c:v>
                </c:pt>
                <c:pt idx="10">
                  <c:v>0.65</c:v>
                </c:pt>
                <c:pt idx="11">
                  <c:v>0.72</c:v>
                </c:pt>
                <c:pt idx="12">
                  <c:v>0.28999999999999998</c:v>
                </c:pt>
                <c:pt idx="13">
                  <c:v>0.81</c:v>
                </c:pt>
              </c:numCache>
            </c:numRef>
          </c:val>
          <c:extLst>
            <c:ext xmlns:c16="http://schemas.microsoft.com/office/drawing/2014/chart" uri="{C3380CC4-5D6E-409C-BE32-E72D297353CC}">
              <c16:uniqueId val="{00000004-978F-1841-8392-D67AE71E14F8}"/>
            </c:ext>
          </c:extLst>
        </c:ser>
        <c:dLbls>
          <c:dLblPos val="outEnd"/>
          <c:showLegendKey val="0"/>
          <c:showVal val="1"/>
          <c:showCatName val="0"/>
          <c:showSerName val="0"/>
          <c:showPercent val="0"/>
          <c:showBubbleSize val="0"/>
        </c:dLbls>
        <c:gapWidth val="219"/>
        <c:overlap val="-27"/>
        <c:axId val="592186399"/>
        <c:axId val="592188047"/>
      </c:barChart>
      <c:catAx>
        <c:axId val="592186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188047"/>
        <c:crosses val="autoZero"/>
        <c:auto val="1"/>
        <c:lblAlgn val="ctr"/>
        <c:lblOffset val="100"/>
        <c:noMultiLvlLbl val="0"/>
      </c:catAx>
      <c:valAx>
        <c:axId val="592188047"/>
        <c:scaling>
          <c:orientation val="minMax"/>
        </c:scaling>
        <c:delete val="1"/>
        <c:axPos val="l"/>
        <c:numFmt formatCode="0%" sourceLinked="1"/>
        <c:majorTickMark val="none"/>
        <c:minorTickMark val="none"/>
        <c:tickLblPos val="nextTo"/>
        <c:crossAx val="592186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Agent</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Management skills</c:v>
                </c:pt>
                <c:pt idx="1">
                  <c:v>Multitasking skills</c:v>
                </c:pt>
                <c:pt idx="2">
                  <c:v>Performance management</c:v>
                </c:pt>
                <c:pt idx="3">
                  <c:v>Problem-solving skills</c:v>
                </c:pt>
                <c:pt idx="4">
                  <c:v>Project management</c:v>
                </c:pt>
                <c:pt idx="5">
                  <c:v>Quality monitoring</c:v>
                </c:pt>
                <c:pt idx="6">
                  <c:v>Recruiting and hiring</c:v>
                </c:pt>
                <c:pt idx="7">
                  <c:v>Self-motivated, independent worker</c:v>
                </c:pt>
                <c:pt idx="8">
                  <c:v>Service level management</c:v>
                </c:pt>
                <c:pt idx="9">
                  <c:v>Strategic thinker</c:v>
                </c:pt>
                <c:pt idx="10">
                  <c:v>Teamwork skills</c:v>
                </c:pt>
                <c:pt idx="11">
                  <c:v>Technologies used by customers</c:v>
                </c:pt>
                <c:pt idx="12">
                  <c:v>Technologies used to provide service</c:v>
                </c:pt>
                <c:pt idx="13">
                  <c:v>Time management</c:v>
                </c:pt>
                <c:pt idx="14">
                  <c:v>Troubleshooting skills</c:v>
                </c:pt>
              </c:strCache>
            </c:strRef>
          </c:cat>
          <c:val>
            <c:numRef>
              <c:f>Sheet1!$B$2:$B$16</c:f>
              <c:numCache>
                <c:formatCode>0%</c:formatCode>
                <c:ptCount val="15"/>
                <c:pt idx="0">
                  <c:v>0.13</c:v>
                </c:pt>
                <c:pt idx="1">
                  <c:v>0.71</c:v>
                </c:pt>
                <c:pt idx="2">
                  <c:v>0.28999999999999998</c:v>
                </c:pt>
                <c:pt idx="3">
                  <c:v>0.68</c:v>
                </c:pt>
                <c:pt idx="4">
                  <c:v>0.16</c:v>
                </c:pt>
                <c:pt idx="5">
                  <c:v>0.17</c:v>
                </c:pt>
                <c:pt idx="6">
                  <c:v>0.08</c:v>
                </c:pt>
                <c:pt idx="7">
                  <c:v>0.71</c:v>
                </c:pt>
                <c:pt idx="8">
                  <c:v>0.23</c:v>
                </c:pt>
                <c:pt idx="9">
                  <c:v>0.28999999999999998</c:v>
                </c:pt>
                <c:pt idx="10">
                  <c:v>0.8</c:v>
                </c:pt>
                <c:pt idx="11">
                  <c:v>0.62</c:v>
                </c:pt>
                <c:pt idx="12">
                  <c:v>0.59</c:v>
                </c:pt>
                <c:pt idx="13">
                  <c:v>0.57999999999999996</c:v>
                </c:pt>
                <c:pt idx="14">
                  <c:v>0.68</c:v>
                </c:pt>
              </c:numCache>
            </c:numRef>
          </c:val>
          <c:extLst>
            <c:ext xmlns:c16="http://schemas.microsoft.com/office/drawing/2014/chart" uri="{C3380CC4-5D6E-409C-BE32-E72D297353CC}">
              <c16:uniqueId val="{00000000-978F-1841-8392-D67AE71E14F8}"/>
            </c:ext>
          </c:extLst>
        </c:ser>
        <c:ser>
          <c:idx val="1"/>
          <c:order val="1"/>
          <c:tx>
            <c:strRef>
              <c:f>Sheet1!$C$1</c:f>
              <c:strCache>
                <c:ptCount val="1"/>
                <c:pt idx="0">
                  <c:v>Supervisor</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Management skills</c:v>
                </c:pt>
                <c:pt idx="1">
                  <c:v>Multitasking skills</c:v>
                </c:pt>
                <c:pt idx="2">
                  <c:v>Performance management</c:v>
                </c:pt>
                <c:pt idx="3">
                  <c:v>Problem-solving skills</c:v>
                </c:pt>
                <c:pt idx="4">
                  <c:v>Project management</c:v>
                </c:pt>
                <c:pt idx="5">
                  <c:v>Quality monitoring</c:v>
                </c:pt>
                <c:pt idx="6">
                  <c:v>Recruiting and hiring</c:v>
                </c:pt>
                <c:pt idx="7">
                  <c:v>Self-motivated, independent worker</c:v>
                </c:pt>
                <c:pt idx="8">
                  <c:v>Service level management</c:v>
                </c:pt>
                <c:pt idx="9">
                  <c:v>Strategic thinker</c:v>
                </c:pt>
                <c:pt idx="10">
                  <c:v>Teamwork skills</c:v>
                </c:pt>
                <c:pt idx="11">
                  <c:v>Technologies used by customers</c:v>
                </c:pt>
                <c:pt idx="12">
                  <c:v>Technologies used to provide service</c:v>
                </c:pt>
                <c:pt idx="13">
                  <c:v>Time management</c:v>
                </c:pt>
                <c:pt idx="14">
                  <c:v>Troubleshooting skills</c:v>
                </c:pt>
              </c:strCache>
            </c:strRef>
          </c:cat>
          <c:val>
            <c:numRef>
              <c:f>Sheet1!$C$2:$C$16</c:f>
              <c:numCache>
                <c:formatCode>0%</c:formatCode>
                <c:ptCount val="15"/>
                <c:pt idx="0">
                  <c:v>0.65</c:v>
                </c:pt>
                <c:pt idx="1">
                  <c:v>0.66</c:v>
                </c:pt>
                <c:pt idx="2">
                  <c:v>0.65</c:v>
                </c:pt>
                <c:pt idx="3">
                  <c:v>0.8</c:v>
                </c:pt>
                <c:pt idx="4">
                  <c:v>0.45</c:v>
                </c:pt>
                <c:pt idx="5">
                  <c:v>0.68</c:v>
                </c:pt>
                <c:pt idx="6">
                  <c:v>0.53</c:v>
                </c:pt>
                <c:pt idx="7">
                  <c:v>0.72</c:v>
                </c:pt>
                <c:pt idx="8">
                  <c:v>0.6</c:v>
                </c:pt>
                <c:pt idx="9">
                  <c:v>0.52</c:v>
                </c:pt>
                <c:pt idx="10">
                  <c:v>0.77</c:v>
                </c:pt>
                <c:pt idx="11">
                  <c:v>0.67</c:v>
                </c:pt>
                <c:pt idx="12">
                  <c:v>0.71</c:v>
                </c:pt>
                <c:pt idx="13">
                  <c:v>0.74</c:v>
                </c:pt>
                <c:pt idx="14">
                  <c:v>0.7</c:v>
                </c:pt>
              </c:numCache>
            </c:numRef>
          </c:val>
          <c:extLst>
            <c:ext xmlns:c16="http://schemas.microsoft.com/office/drawing/2014/chart" uri="{C3380CC4-5D6E-409C-BE32-E72D297353CC}">
              <c16:uniqueId val="{00000001-978F-1841-8392-D67AE71E14F8}"/>
            </c:ext>
          </c:extLst>
        </c:ser>
        <c:ser>
          <c:idx val="2"/>
          <c:order val="2"/>
          <c:tx>
            <c:strRef>
              <c:f>Sheet1!$D$1</c:f>
              <c:strCache>
                <c:ptCount val="1"/>
                <c:pt idx="0">
                  <c:v>Manager</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Management skills</c:v>
                </c:pt>
                <c:pt idx="1">
                  <c:v>Multitasking skills</c:v>
                </c:pt>
                <c:pt idx="2">
                  <c:v>Performance management</c:v>
                </c:pt>
                <c:pt idx="3">
                  <c:v>Problem-solving skills</c:v>
                </c:pt>
                <c:pt idx="4">
                  <c:v>Project management</c:v>
                </c:pt>
                <c:pt idx="5">
                  <c:v>Quality monitoring</c:v>
                </c:pt>
                <c:pt idx="6">
                  <c:v>Recruiting and hiring</c:v>
                </c:pt>
                <c:pt idx="7">
                  <c:v>Self-motivated, independent worker</c:v>
                </c:pt>
                <c:pt idx="8">
                  <c:v>Service level management</c:v>
                </c:pt>
                <c:pt idx="9">
                  <c:v>Strategic thinker</c:v>
                </c:pt>
                <c:pt idx="10">
                  <c:v>Teamwork skills</c:v>
                </c:pt>
                <c:pt idx="11">
                  <c:v>Technologies used by customers</c:v>
                </c:pt>
                <c:pt idx="12">
                  <c:v>Technologies used to provide service</c:v>
                </c:pt>
                <c:pt idx="13">
                  <c:v>Time management</c:v>
                </c:pt>
                <c:pt idx="14">
                  <c:v>Troubleshooting skills</c:v>
                </c:pt>
              </c:strCache>
            </c:strRef>
          </c:cat>
          <c:val>
            <c:numRef>
              <c:f>Sheet1!$D$2:$D$16</c:f>
              <c:numCache>
                <c:formatCode>0%</c:formatCode>
                <c:ptCount val="15"/>
                <c:pt idx="0">
                  <c:v>0.72</c:v>
                </c:pt>
                <c:pt idx="1">
                  <c:v>0.6</c:v>
                </c:pt>
                <c:pt idx="2">
                  <c:v>0.55000000000000004</c:v>
                </c:pt>
                <c:pt idx="3">
                  <c:v>0.69</c:v>
                </c:pt>
                <c:pt idx="4">
                  <c:v>0.55000000000000004</c:v>
                </c:pt>
                <c:pt idx="5">
                  <c:v>0.56000000000000005</c:v>
                </c:pt>
                <c:pt idx="6">
                  <c:v>0.53</c:v>
                </c:pt>
                <c:pt idx="7">
                  <c:v>0.59</c:v>
                </c:pt>
                <c:pt idx="8">
                  <c:v>0.51</c:v>
                </c:pt>
                <c:pt idx="9">
                  <c:v>0.53</c:v>
                </c:pt>
                <c:pt idx="10">
                  <c:v>0.64</c:v>
                </c:pt>
                <c:pt idx="11">
                  <c:v>0.46</c:v>
                </c:pt>
                <c:pt idx="12">
                  <c:v>0.53</c:v>
                </c:pt>
                <c:pt idx="13">
                  <c:v>0.67</c:v>
                </c:pt>
                <c:pt idx="14">
                  <c:v>0.56000000000000005</c:v>
                </c:pt>
              </c:numCache>
            </c:numRef>
          </c:val>
          <c:extLst>
            <c:ext xmlns:c16="http://schemas.microsoft.com/office/drawing/2014/chart" uri="{C3380CC4-5D6E-409C-BE32-E72D297353CC}">
              <c16:uniqueId val="{00000002-978F-1841-8392-D67AE71E14F8}"/>
            </c:ext>
          </c:extLst>
        </c:ser>
        <c:ser>
          <c:idx val="3"/>
          <c:order val="3"/>
          <c:tx>
            <c:strRef>
              <c:f>Sheet1!$E$1</c:f>
              <c:strCache>
                <c:ptCount val="1"/>
                <c:pt idx="0">
                  <c:v>Director</c:v>
                </c:pt>
              </c:strCache>
            </c:strRef>
          </c:tx>
          <c:spPr>
            <a:solidFill>
              <a:schemeClr val="accent1">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Management skills</c:v>
                </c:pt>
                <c:pt idx="1">
                  <c:v>Multitasking skills</c:v>
                </c:pt>
                <c:pt idx="2">
                  <c:v>Performance management</c:v>
                </c:pt>
                <c:pt idx="3">
                  <c:v>Problem-solving skills</c:v>
                </c:pt>
                <c:pt idx="4">
                  <c:v>Project management</c:v>
                </c:pt>
                <c:pt idx="5">
                  <c:v>Quality monitoring</c:v>
                </c:pt>
                <c:pt idx="6">
                  <c:v>Recruiting and hiring</c:v>
                </c:pt>
                <c:pt idx="7">
                  <c:v>Self-motivated, independent worker</c:v>
                </c:pt>
                <c:pt idx="8">
                  <c:v>Service level management</c:v>
                </c:pt>
                <c:pt idx="9">
                  <c:v>Strategic thinker</c:v>
                </c:pt>
                <c:pt idx="10">
                  <c:v>Teamwork skills</c:v>
                </c:pt>
                <c:pt idx="11">
                  <c:v>Technologies used by customers</c:v>
                </c:pt>
                <c:pt idx="12">
                  <c:v>Technologies used to provide service</c:v>
                </c:pt>
                <c:pt idx="13">
                  <c:v>Time management</c:v>
                </c:pt>
                <c:pt idx="14">
                  <c:v>Troubleshooting skills</c:v>
                </c:pt>
              </c:strCache>
            </c:strRef>
          </c:cat>
          <c:val>
            <c:numRef>
              <c:f>Sheet1!$E$2:$E$16</c:f>
              <c:numCache>
                <c:formatCode>0%</c:formatCode>
                <c:ptCount val="15"/>
                <c:pt idx="0">
                  <c:v>0.74</c:v>
                </c:pt>
                <c:pt idx="1">
                  <c:v>0.55000000000000004</c:v>
                </c:pt>
                <c:pt idx="2">
                  <c:v>0.63</c:v>
                </c:pt>
                <c:pt idx="3">
                  <c:v>0.72</c:v>
                </c:pt>
                <c:pt idx="4">
                  <c:v>0.61</c:v>
                </c:pt>
                <c:pt idx="5">
                  <c:v>0.49</c:v>
                </c:pt>
                <c:pt idx="6">
                  <c:v>0.54</c:v>
                </c:pt>
                <c:pt idx="7">
                  <c:v>0.63</c:v>
                </c:pt>
                <c:pt idx="8">
                  <c:v>0.54</c:v>
                </c:pt>
                <c:pt idx="9">
                  <c:v>0.67</c:v>
                </c:pt>
                <c:pt idx="10">
                  <c:v>0.66</c:v>
                </c:pt>
                <c:pt idx="11">
                  <c:v>0.56999999999999995</c:v>
                </c:pt>
                <c:pt idx="12">
                  <c:v>0.63</c:v>
                </c:pt>
                <c:pt idx="13">
                  <c:v>0.66</c:v>
                </c:pt>
                <c:pt idx="14">
                  <c:v>0.54</c:v>
                </c:pt>
              </c:numCache>
            </c:numRef>
          </c:val>
          <c:extLst>
            <c:ext xmlns:c16="http://schemas.microsoft.com/office/drawing/2014/chart" uri="{C3380CC4-5D6E-409C-BE32-E72D297353CC}">
              <c16:uniqueId val="{00000004-978F-1841-8392-D67AE71E14F8}"/>
            </c:ext>
          </c:extLst>
        </c:ser>
        <c:dLbls>
          <c:dLblPos val="outEnd"/>
          <c:showLegendKey val="0"/>
          <c:showVal val="1"/>
          <c:showCatName val="0"/>
          <c:showSerName val="0"/>
          <c:showPercent val="0"/>
          <c:showBubbleSize val="0"/>
        </c:dLbls>
        <c:gapWidth val="219"/>
        <c:overlap val="-27"/>
        <c:axId val="592186399"/>
        <c:axId val="592188047"/>
      </c:barChart>
      <c:catAx>
        <c:axId val="592186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188047"/>
        <c:crosses val="autoZero"/>
        <c:auto val="1"/>
        <c:lblAlgn val="ctr"/>
        <c:lblOffset val="100"/>
        <c:noMultiLvlLbl val="0"/>
      </c:catAx>
      <c:valAx>
        <c:axId val="592188047"/>
        <c:scaling>
          <c:orientation val="minMax"/>
        </c:scaling>
        <c:delete val="1"/>
        <c:axPos val="l"/>
        <c:numFmt formatCode="0%" sourceLinked="1"/>
        <c:majorTickMark val="none"/>
        <c:minorTickMark val="none"/>
        <c:tickLblPos val="nextTo"/>
        <c:crossAx val="592186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Agent</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Business knowledge</c:v>
                </c:pt>
                <c:pt idx="1">
                  <c:v>Communication skills</c:v>
                </c:pt>
                <c:pt idx="2">
                  <c:v>Continuing education</c:v>
                </c:pt>
                <c:pt idx="3">
                  <c:v>Customer service skills</c:v>
                </c:pt>
                <c:pt idx="4">
                  <c:v>Financial management</c:v>
                </c:pt>
                <c:pt idx="5">
                  <c:v>Contact center experience</c:v>
                </c:pt>
                <c:pt idx="6">
                  <c:v>Increased job responsibilities</c:v>
                </c:pt>
                <c:pt idx="7">
                  <c:v>Management or leadership skills</c:v>
                </c:pt>
                <c:pt idx="8">
                  <c:v>Meeting performance metrics or standards</c:v>
                </c:pt>
                <c:pt idx="9">
                  <c:v>Quality of work</c:v>
                </c:pt>
                <c:pt idx="10">
                  <c:v>Performance on monitored interactions</c:v>
                </c:pt>
                <c:pt idx="11">
                  <c:v>Soft skill certifications</c:v>
                </c:pt>
                <c:pt idx="12">
                  <c:v>Specific technical knowledge</c:v>
                </c:pt>
                <c:pt idx="13">
                  <c:v>Technical certifications</c:v>
                </c:pt>
              </c:strCache>
            </c:strRef>
          </c:cat>
          <c:val>
            <c:numRef>
              <c:f>Sheet1!$B$2:$B$15</c:f>
              <c:numCache>
                <c:formatCode>0%</c:formatCode>
                <c:ptCount val="14"/>
                <c:pt idx="0">
                  <c:v>0.38</c:v>
                </c:pt>
                <c:pt idx="1">
                  <c:v>0.65</c:v>
                </c:pt>
                <c:pt idx="2">
                  <c:v>0.4</c:v>
                </c:pt>
                <c:pt idx="3">
                  <c:v>0.69</c:v>
                </c:pt>
                <c:pt idx="4">
                  <c:v>0.16</c:v>
                </c:pt>
                <c:pt idx="5">
                  <c:v>0.67</c:v>
                </c:pt>
                <c:pt idx="6">
                  <c:v>0.46</c:v>
                </c:pt>
                <c:pt idx="7">
                  <c:v>0.24</c:v>
                </c:pt>
                <c:pt idx="8">
                  <c:v>0.64</c:v>
                </c:pt>
                <c:pt idx="9">
                  <c:v>0.71</c:v>
                </c:pt>
                <c:pt idx="10">
                  <c:v>0.65</c:v>
                </c:pt>
                <c:pt idx="11">
                  <c:v>0.38</c:v>
                </c:pt>
                <c:pt idx="12">
                  <c:v>0.59</c:v>
                </c:pt>
                <c:pt idx="13">
                  <c:v>0.4</c:v>
                </c:pt>
              </c:numCache>
            </c:numRef>
          </c:val>
          <c:extLst>
            <c:ext xmlns:c16="http://schemas.microsoft.com/office/drawing/2014/chart" uri="{C3380CC4-5D6E-409C-BE32-E72D297353CC}">
              <c16:uniqueId val="{00000000-9B23-744A-AF34-B65A153CFB04}"/>
            </c:ext>
          </c:extLst>
        </c:ser>
        <c:ser>
          <c:idx val="1"/>
          <c:order val="1"/>
          <c:tx>
            <c:strRef>
              <c:f>Sheet1!$C$1</c:f>
              <c:strCache>
                <c:ptCount val="1"/>
                <c:pt idx="0">
                  <c:v>Supervisor</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Business knowledge</c:v>
                </c:pt>
                <c:pt idx="1">
                  <c:v>Communication skills</c:v>
                </c:pt>
                <c:pt idx="2">
                  <c:v>Continuing education</c:v>
                </c:pt>
                <c:pt idx="3">
                  <c:v>Customer service skills</c:v>
                </c:pt>
                <c:pt idx="4">
                  <c:v>Financial management</c:v>
                </c:pt>
                <c:pt idx="5">
                  <c:v>Contact center experience</c:v>
                </c:pt>
                <c:pt idx="6">
                  <c:v>Increased job responsibilities</c:v>
                </c:pt>
                <c:pt idx="7">
                  <c:v>Management or leadership skills</c:v>
                </c:pt>
                <c:pt idx="8">
                  <c:v>Meeting performance metrics or standards</c:v>
                </c:pt>
                <c:pt idx="9">
                  <c:v>Quality of work</c:v>
                </c:pt>
                <c:pt idx="10">
                  <c:v>Performance on monitored interactions</c:v>
                </c:pt>
                <c:pt idx="11">
                  <c:v>Soft skill certifications</c:v>
                </c:pt>
                <c:pt idx="12">
                  <c:v>Specific technical knowledge</c:v>
                </c:pt>
                <c:pt idx="13">
                  <c:v>Technical certifications</c:v>
                </c:pt>
              </c:strCache>
            </c:strRef>
          </c:cat>
          <c:val>
            <c:numRef>
              <c:f>Sheet1!$C$2:$C$15</c:f>
              <c:numCache>
                <c:formatCode>0%</c:formatCode>
                <c:ptCount val="14"/>
                <c:pt idx="0">
                  <c:v>0.59</c:v>
                </c:pt>
                <c:pt idx="1">
                  <c:v>0.73</c:v>
                </c:pt>
                <c:pt idx="2">
                  <c:v>0.44</c:v>
                </c:pt>
                <c:pt idx="3">
                  <c:v>0.59</c:v>
                </c:pt>
                <c:pt idx="4">
                  <c:v>0.38</c:v>
                </c:pt>
                <c:pt idx="5">
                  <c:v>0.56000000000000005</c:v>
                </c:pt>
                <c:pt idx="6">
                  <c:v>0.72</c:v>
                </c:pt>
                <c:pt idx="7">
                  <c:v>0.7</c:v>
                </c:pt>
                <c:pt idx="8">
                  <c:v>0.67</c:v>
                </c:pt>
                <c:pt idx="9">
                  <c:v>0.68</c:v>
                </c:pt>
                <c:pt idx="10">
                  <c:v>0.52</c:v>
                </c:pt>
                <c:pt idx="11">
                  <c:v>0.48</c:v>
                </c:pt>
                <c:pt idx="12">
                  <c:v>0.59</c:v>
                </c:pt>
                <c:pt idx="13">
                  <c:v>0.48</c:v>
                </c:pt>
              </c:numCache>
            </c:numRef>
          </c:val>
          <c:extLst>
            <c:ext xmlns:c16="http://schemas.microsoft.com/office/drawing/2014/chart" uri="{C3380CC4-5D6E-409C-BE32-E72D297353CC}">
              <c16:uniqueId val="{00000001-9B23-744A-AF34-B65A153CFB04}"/>
            </c:ext>
          </c:extLst>
        </c:ser>
        <c:ser>
          <c:idx val="2"/>
          <c:order val="2"/>
          <c:tx>
            <c:strRef>
              <c:f>Sheet1!$D$1</c:f>
              <c:strCache>
                <c:ptCount val="1"/>
                <c:pt idx="0">
                  <c:v>Manager</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Business knowledge</c:v>
                </c:pt>
                <c:pt idx="1">
                  <c:v>Communication skills</c:v>
                </c:pt>
                <c:pt idx="2">
                  <c:v>Continuing education</c:v>
                </c:pt>
                <c:pt idx="3">
                  <c:v>Customer service skills</c:v>
                </c:pt>
                <c:pt idx="4">
                  <c:v>Financial management</c:v>
                </c:pt>
                <c:pt idx="5">
                  <c:v>Contact center experience</c:v>
                </c:pt>
                <c:pt idx="6">
                  <c:v>Increased job responsibilities</c:v>
                </c:pt>
                <c:pt idx="7">
                  <c:v>Management or leadership skills</c:v>
                </c:pt>
                <c:pt idx="8">
                  <c:v>Meeting performance metrics or standards</c:v>
                </c:pt>
                <c:pt idx="9">
                  <c:v>Quality of work</c:v>
                </c:pt>
                <c:pt idx="10">
                  <c:v>Performance on monitored interactions</c:v>
                </c:pt>
                <c:pt idx="11">
                  <c:v>Soft skill certifications</c:v>
                </c:pt>
                <c:pt idx="12">
                  <c:v>Specific technical knowledge</c:v>
                </c:pt>
                <c:pt idx="13">
                  <c:v>Technical certifications</c:v>
                </c:pt>
              </c:strCache>
            </c:strRef>
          </c:cat>
          <c:val>
            <c:numRef>
              <c:f>Sheet1!$D$2:$D$15</c:f>
              <c:numCache>
                <c:formatCode>0%</c:formatCode>
                <c:ptCount val="14"/>
                <c:pt idx="0">
                  <c:v>0.63</c:v>
                </c:pt>
                <c:pt idx="1">
                  <c:v>0.63</c:v>
                </c:pt>
                <c:pt idx="2">
                  <c:v>0.42</c:v>
                </c:pt>
                <c:pt idx="3">
                  <c:v>0.57999999999999996</c:v>
                </c:pt>
                <c:pt idx="4">
                  <c:v>0.42</c:v>
                </c:pt>
                <c:pt idx="5">
                  <c:v>0.41</c:v>
                </c:pt>
                <c:pt idx="6">
                  <c:v>0.63</c:v>
                </c:pt>
                <c:pt idx="7">
                  <c:v>0.71</c:v>
                </c:pt>
                <c:pt idx="8">
                  <c:v>0.61</c:v>
                </c:pt>
                <c:pt idx="9">
                  <c:v>0.68</c:v>
                </c:pt>
                <c:pt idx="10">
                  <c:v>0.44</c:v>
                </c:pt>
                <c:pt idx="11">
                  <c:v>0.44</c:v>
                </c:pt>
                <c:pt idx="12">
                  <c:v>0.5</c:v>
                </c:pt>
                <c:pt idx="13">
                  <c:v>0.34</c:v>
                </c:pt>
              </c:numCache>
            </c:numRef>
          </c:val>
          <c:extLst>
            <c:ext xmlns:c16="http://schemas.microsoft.com/office/drawing/2014/chart" uri="{C3380CC4-5D6E-409C-BE32-E72D297353CC}">
              <c16:uniqueId val="{00000002-9B23-744A-AF34-B65A153CFB04}"/>
            </c:ext>
          </c:extLst>
        </c:ser>
        <c:ser>
          <c:idx val="3"/>
          <c:order val="3"/>
          <c:tx>
            <c:strRef>
              <c:f>Sheet1!$E$1</c:f>
              <c:strCache>
                <c:ptCount val="1"/>
                <c:pt idx="0">
                  <c:v>Director</c:v>
                </c:pt>
              </c:strCache>
            </c:strRef>
          </c:tx>
          <c:spPr>
            <a:solidFill>
              <a:schemeClr val="accent1">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Business knowledge</c:v>
                </c:pt>
                <c:pt idx="1">
                  <c:v>Communication skills</c:v>
                </c:pt>
                <c:pt idx="2">
                  <c:v>Continuing education</c:v>
                </c:pt>
                <c:pt idx="3">
                  <c:v>Customer service skills</c:v>
                </c:pt>
                <c:pt idx="4">
                  <c:v>Financial management</c:v>
                </c:pt>
                <c:pt idx="5">
                  <c:v>Contact center experience</c:v>
                </c:pt>
                <c:pt idx="6">
                  <c:v>Increased job responsibilities</c:v>
                </c:pt>
                <c:pt idx="7">
                  <c:v>Management or leadership skills</c:v>
                </c:pt>
                <c:pt idx="8">
                  <c:v>Meeting performance metrics or standards</c:v>
                </c:pt>
                <c:pt idx="9">
                  <c:v>Quality of work</c:v>
                </c:pt>
                <c:pt idx="10">
                  <c:v>Performance on monitored interactions</c:v>
                </c:pt>
                <c:pt idx="11">
                  <c:v>Soft skill certifications</c:v>
                </c:pt>
                <c:pt idx="12">
                  <c:v>Specific technical knowledge</c:v>
                </c:pt>
                <c:pt idx="13">
                  <c:v>Technical certifications</c:v>
                </c:pt>
              </c:strCache>
            </c:strRef>
          </c:cat>
          <c:val>
            <c:numRef>
              <c:f>Sheet1!$E$2:$E$15</c:f>
              <c:numCache>
                <c:formatCode>0%</c:formatCode>
                <c:ptCount val="14"/>
                <c:pt idx="0">
                  <c:v>0.66</c:v>
                </c:pt>
                <c:pt idx="1">
                  <c:v>0.54</c:v>
                </c:pt>
                <c:pt idx="2">
                  <c:v>0.42</c:v>
                </c:pt>
                <c:pt idx="3">
                  <c:v>0.51</c:v>
                </c:pt>
                <c:pt idx="4">
                  <c:v>0.57999999999999996</c:v>
                </c:pt>
                <c:pt idx="5">
                  <c:v>0.43</c:v>
                </c:pt>
                <c:pt idx="6">
                  <c:v>0.54</c:v>
                </c:pt>
                <c:pt idx="7">
                  <c:v>0.72</c:v>
                </c:pt>
                <c:pt idx="8">
                  <c:v>0.66</c:v>
                </c:pt>
                <c:pt idx="9">
                  <c:v>0.65</c:v>
                </c:pt>
                <c:pt idx="10">
                  <c:v>0.46</c:v>
                </c:pt>
                <c:pt idx="11">
                  <c:v>0.4</c:v>
                </c:pt>
                <c:pt idx="12">
                  <c:v>0.47</c:v>
                </c:pt>
                <c:pt idx="13">
                  <c:v>0.37</c:v>
                </c:pt>
              </c:numCache>
            </c:numRef>
          </c:val>
          <c:extLst>
            <c:ext xmlns:c16="http://schemas.microsoft.com/office/drawing/2014/chart" uri="{C3380CC4-5D6E-409C-BE32-E72D297353CC}">
              <c16:uniqueId val="{00000003-9B23-744A-AF34-B65A153CFB04}"/>
            </c:ext>
          </c:extLst>
        </c:ser>
        <c:dLbls>
          <c:dLblPos val="outEnd"/>
          <c:showLegendKey val="0"/>
          <c:showVal val="1"/>
          <c:showCatName val="0"/>
          <c:showSerName val="0"/>
          <c:showPercent val="0"/>
          <c:showBubbleSize val="0"/>
        </c:dLbls>
        <c:gapWidth val="219"/>
        <c:overlap val="-27"/>
        <c:axId val="592186399"/>
        <c:axId val="592188047"/>
      </c:barChart>
      <c:catAx>
        <c:axId val="592186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188047"/>
        <c:crosses val="autoZero"/>
        <c:auto val="1"/>
        <c:lblAlgn val="ctr"/>
        <c:lblOffset val="100"/>
        <c:noMultiLvlLbl val="0"/>
      </c:catAx>
      <c:valAx>
        <c:axId val="592188047"/>
        <c:scaling>
          <c:orientation val="minMax"/>
        </c:scaling>
        <c:delete val="1"/>
        <c:axPos val="l"/>
        <c:numFmt formatCode="0%" sourceLinked="1"/>
        <c:majorTickMark val="none"/>
        <c:minorTickMark val="none"/>
        <c:tickLblPos val="nextTo"/>
        <c:crossAx val="592186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Off-Schedule</a:t>
            </a:r>
            <a:r>
              <a:rPr lang="en-US" b="1" baseline="0" dirty="0"/>
              <a:t> </a:t>
            </a:r>
            <a:r>
              <a:rPr lang="en-US" b="1" dirty="0"/>
              <a:t>Work (On-Call, Holidays, Overtime, etc.) </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05189250072357"/>
          <c:y val="0.16155768281215291"/>
          <c:w val="0.6160308372354002"/>
          <c:h val="0.57242986441137056"/>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5A-6842-8820-DA290E331F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5A-6842-8820-DA290E331F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5A-6842-8820-DA290E331F4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5A-6842-8820-DA290E331F4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All staff are compensated in addition to their regular wages</c:v>
                </c:pt>
                <c:pt idx="1">
                  <c:v>Some staff are compensated in addition to their regular wages</c:v>
                </c:pt>
                <c:pt idx="2">
                  <c:v>It's part of their job responsibilities</c:v>
                </c:pt>
                <c:pt idx="3">
                  <c:v>We give them comp time in lieu of monetary compensation</c:v>
                </c:pt>
              </c:strCache>
            </c:strRef>
          </c:cat>
          <c:val>
            <c:numRef>
              <c:f>Sheet1!$B$2:$B$5</c:f>
              <c:numCache>
                <c:formatCode>0%</c:formatCode>
                <c:ptCount val="4"/>
                <c:pt idx="0">
                  <c:v>0.51</c:v>
                </c:pt>
                <c:pt idx="1">
                  <c:v>0.21</c:v>
                </c:pt>
                <c:pt idx="2">
                  <c:v>0.18</c:v>
                </c:pt>
                <c:pt idx="3">
                  <c:v>0.11</c:v>
                </c:pt>
              </c:numCache>
            </c:numRef>
          </c:val>
          <c:extLst>
            <c:ext xmlns:c16="http://schemas.microsoft.com/office/drawing/2014/chart" uri="{C3380CC4-5D6E-409C-BE32-E72D297353CC}">
              <c16:uniqueId val="{00000000-C6EB-C940-9708-2BA989F5A37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baseline="0" dirty="0"/>
              <a:t>Complementary or Supplemental Compensation Plans for 2022</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Add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Bonuses</c:v>
                </c:pt>
                <c:pt idx="1">
                  <c:v>Benefits</c:v>
                </c:pt>
                <c:pt idx="2">
                  <c:v>Pay differentials</c:v>
                </c:pt>
              </c:strCache>
            </c:strRef>
          </c:cat>
          <c:val>
            <c:numRef>
              <c:f>Sheet1!$B$2:$B$4</c:f>
              <c:numCache>
                <c:formatCode>0%</c:formatCode>
                <c:ptCount val="3"/>
                <c:pt idx="0">
                  <c:v>0.1</c:v>
                </c:pt>
                <c:pt idx="1">
                  <c:v>0.08</c:v>
                </c:pt>
                <c:pt idx="2">
                  <c:v>7.0000000000000007E-2</c:v>
                </c:pt>
              </c:numCache>
            </c:numRef>
          </c:val>
          <c:extLst>
            <c:ext xmlns:c16="http://schemas.microsoft.com/office/drawing/2014/chart" uri="{C3380CC4-5D6E-409C-BE32-E72D297353CC}">
              <c16:uniqueId val="{00000000-3AC7-934D-ADC4-8EF44A33E588}"/>
            </c:ext>
          </c:extLst>
        </c:ser>
        <c:ser>
          <c:idx val="1"/>
          <c:order val="1"/>
          <c:tx>
            <c:strRef>
              <c:f>Sheet1!$C$1</c:f>
              <c:strCache>
                <c:ptCount val="1"/>
                <c:pt idx="0">
                  <c:v>Increase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Bonuses</c:v>
                </c:pt>
                <c:pt idx="1">
                  <c:v>Benefits</c:v>
                </c:pt>
                <c:pt idx="2">
                  <c:v>Pay differentials</c:v>
                </c:pt>
              </c:strCache>
            </c:strRef>
          </c:cat>
          <c:val>
            <c:numRef>
              <c:f>Sheet1!$C$2:$C$4</c:f>
              <c:numCache>
                <c:formatCode>0%</c:formatCode>
                <c:ptCount val="3"/>
                <c:pt idx="0">
                  <c:v>0.28000000000000003</c:v>
                </c:pt>
                <c:pt idx="1">
                  <c:v>0.23</c:v>
                </c:pt>
                <c:pt idx="2">
                  <c:v>0.28000000000000003</c:v>
                </c:pt>
              </c:numCache>
            </c:numRef>
          </c:val>
          <c:extLst>
            <c:ext xmlns:c16="http://schemas.microsoft.com/office/drawing/2014/chart" uri="{C3380CC4-5D6E-409C-BE32-E72D297353CC}">
              <c16:uniqueId val="{00000001-3AC7-934D-ADC4-8EF44A33E588}"/>
            </c:ext>
          </c:extLst>
        </c:ser>
        <c:ser>
          <c:idx val="2"/>
          <c:order val="2"/>
          <c:tx>
            <c:strRef>
              <c:f>Sheet1!$D$1</c:f>
              <c:strCache>
                <c:ptCount val="1"/>
                <c:pt idx="0">
                  <c:v>Stay about the same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Bonuses</c:v>
                </c:pt>
                <c:pt idx="1">
                  <c:v>Benefits</c:v>
                </c:pt>
                <c:pt idx="2">
                  <c:v>Pay differentials</c:v>
                </c:pt>
              </c:strCache>
            </c:strRef>
          </c:cat>
          <c:val>
            <c:numRef>
              <c:f>Sheet1!$D$2:$D$4</c:f>
              <c:numCache>
                <c:formatCode>0%</c:formatCode>
                <c:ptCount val="3"/>
                <c:pt idx="0">
                  <c:v>0.57999999999999996</c:v>
                </c:pt>
                <c:pt idx="1">
                  <c:v>0.66</c:v>
                </c:pt>
                <c:pt idx="2">
                  <c:v>0.6</c:v>
                </c:pt>
              </c:numCache>
            </c:numRef>
          </c:val>
          <c:extLst>
            <c:ext xmlns:c16="http://schemas.microsoft.com/office/drawing/2014/chart" uri="{C3380CC4-5D6E-409C-BE32-E72D297353CC}">
              <c16:uniqueId val="{00000002-3AC7-934D-ADC4-8EF44A33E588}"/>
            </c:ext>
          </c:extLst>
        </c:ser>
        <c:ser>
          <c:idx val="3"/>
          <c:order val="3"/>
          <c:tx>
            <c:strRef>
              <c:f>Sheet1!$E$1</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Bonuses</c:v>
                </c:pt>
                <c:pt idx="1">
                  <c:v>Benefits</c:v>
                </c:pt>
                <c:pt idx="2">
                  <c:v>Pay differentials</c:v>
                </c:pt>
              </c:strCache>
            </c:strRef>
          </c:cat>
          <c:val>
            <c:numRef>
              <c:f>Sheet1!$E$2:$E$4</c:f>
              <c:numCache>
                <c:formatCode>0%</c:formatCode>
                <c:ptCount val="3"/>
                <c:pt idx="0">
                  <c:v>0.03</c:v>
                </c:pt>
                <c:pt idx="1">
                  <c:v>0.03</c:v>
                </c:pt>
                <c:pt idx="2">
                  <c:v>0.05</c:v>
                </c:pt>
              </c:numCache>
            </c:numRef>
          </c:val>
          <c:extLst>
            <c:ext xmlns:c16="http://schemas.microsoft.com/office/drawing/2014/chart" uri="{C3380CC4-5D6E-409C-BE32-E72D297353CC}">
              <c16:uniqueId val="{00000004-3AC7-934D-ADC4-8EF44A33E588}"/>
            </c:ext>
          </c:extLst>
        </c:ser>
        <c:ser>
          <c:idx val="4"/>
          <c:order val="4"/>
          <c:tx>
            <c:strRef>
              <c:f>Sheet1!$F$1</c:f>
              <c:strCache>
                <c:ptCount val="1"/>
                <c:pt idx="0">
                  <c:v>Eliminate</c:v>
                </c:pt>
              </c:strCache>
            </c:strRef>
          </c:tx>
          <c:spPr>
            <a:solidFill>
              <a:schemeClr val="accent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3AC7-934D-ADC4-8EF44A33E588}"/>
                </c:ext>
              </c:extLst>
            </c:dLbl>
            <c:dLbl>
              <c:idx val="2"/>
              <c:delete val="1"/>
              <c:extLst>
                <c:ext xmlns:c15="http://schemas.microsoft.com/office/drawing/2012/chart" uri="{CE6537A1-D6FC-4f65-9D91-7224C49458BB}"/>
                <c:ext xmlns:c16="http://schemas.microsoft.com/office/drawing/2014/chart" uri="{C3380CC4-5D6E-409C-BE32-E72D297353CC}">
                  <c16:uniqueId val="{00000007-3AC7-934D-ADC4-8EF44A33E5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Bonuses</c:v>
                </c:pt>
                <c:pt idx="1">
                  <c:v>Benefits</c:v>
                </c:pt>
                <c:pt idx="2">
                  <c:v>Pay differentials</c:v>
                </c:pt>
              </c:strCache>
            </c:strRef>
          </c:cat>
          <c:val>
            <c:numRef>
              <c:f>Sheet1!$F$2:$F$4</c:f>
              <c:numCache>
                <c:formatCode>0%</c:formatCode>
                <c:ptCount val="3"/>
                <c:pt idx="0">
                  <c:v>0.01</c:v>
                </c:pt>
                <c:pt idx="1">
                  <c:v>0</c:v>
                </c:pt>
                <c:pt idx="2">
                  <c:v>0</c:v>
                </c:pt>
              </c:numCache>
            </c:numRef>
          </c:val>
          <c:extLst>
            <c:ext xmlns:c16="http://schemas.microsoft.com/office/drawing/2014/chart" uri="{C3380CC4-5D6E-409C-BE32-E72D297353CC}">
              <c16:uniqueId val="{00000005-3AC7-934D-ADC4-8EF44A33E588}"/>
            </c:ext>
          </c:extLst>
        </c:ser>
        <c:dLbls>
          <c:dLblPos val="outEnd"/>
          <c:showLegendKey val="0"/>
          <c:showVal val="1"/>
          <c:showCatName val="0"/>
          <c:showSerName val="0"/>
          <c:showPercent val="0"/>
          <c:showBubbleSize val="0"/>
        </c:dLbls>
        <c:gapWidth val="219"/>
        <c:axId val="559861279"/>
        <c:axId val="220599567"/>
      </c:barChart>
      <c:catAx>
        <c:axId val="55986127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599567"/>
        <c:crosses val="autoZero"/>
        <c:auto val="1"/>
        <c:lblAlgn val="ctr"/>
        <c:lblOffset val="100"/>
        <c:noMultiLvlLbl val="0"/>
      </c:catAx>
      <c:valAx>
        <c:axId val="220599567"/>
        <c:scaling>
          <c:orientation val="minMax"/>
        </c:scaling>
        <c:delete val="1"/>
        <c:axPos val="t"/>
        <c:numFmt formatCode="0%" sourceLinked="1"/>
        <c:majorTickMark val="none"/>
        <c:minorTickMark val="none"/>
        <c:tickLblPos val="nextTo"/>
        <c:crossAx val="559861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Channel supported</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Inbound phone</c:v>
                </c:pt>
                <c:pt idx="1">
                  <c:v>Outbound phone</c:v>
                </c:pt>
                <c:pt idx="2">
                  <c:v>Email</c:v>
                </c:pt>
                <c:pt idx="3">
                  <c:v>Chat (web-based)</c:v>
                </c:pt>
                <c:pt idx="4">
                  <c:v>Self-service phone IVR</c:v>
                </c:pt>
                <c:pt idx="5">
                  <c:v>Self-service portal/knowledge base</c:v>
                </c:pt>
                <c:pt idx="6">
                  <c:v>Offline (fax and/or mail)</c:v>
                </c:pt>
                <c:pt idx="7">
                  <c:v>Community forum moderation</c:v>
                </c:pt>
                <c:pt idx="8">
                  <c:v>SMS/text</c:v>
                </c:pt>
                <c:pt idx="9">
                  <c:v>Social media (live agent-assisted)</c:v>
                </c:pt>
                <c:pt idx="10">
                  <c:v>Social media (bot/AI-assisted)</c:v>
                </c:pt>
                <c:pt idx="11">
                  <c:v>Mobile app</c:v>
                </c:pt>
                <c:pt idx="12">
                  <c:v>Video</c:v>
                </c:pt>
              </c:strCache>
            </c:strRef>
          </c:cat>
          <c:val>
            <c:numRef>
              <c:f>Sheet1!$B$2:$B$14</c:f>
              <c:numCache>
                <c:formatCode>0%</c:formatCode>
                <c:ptCount val="13"/>
                <c:pt idx="0">
                  <c:v>0.81</c:v>
                </c:pt>
                <c:pt idx="1">
                  <c:v>0.62</c:v>
                </c:pt>
                <c:pt idx="2">
                  <c:v>0.82</c:v>
                </c:pt>
                <c:pt idx="3">
                  <c:v>0.43</c:v>
                </c:pt>
                <c:pt idx="4">
                  <c:v>0.26</c:v>
                </c:pt>
                <c:pt idx="5">
                  <c:v>0.32</c:v>
                </c:pt>
                <c:pt idx="6">
                  <c:v>0.27</c:v>
                </c:pt>
                <c:pt idx="7">
                  <c:v>0.12</c:v>
                </c:pt>
                <c:pt idx="8">
                  <c:v>0.43</c:v>
                </c:pt>
                <c:pt idx="9">
                  <c:v>0.31</c:v>
                </c:pt>
                <c:pt idx="10">
                  <c:v>0.2</c:v>
                </c:pt>
                <c:pt idx="11">
                  <c:v>0.3</c:v>
                </c:pt>
                <c:pt idx="12">
                  <c:v>0.16</c:v>
                </c:pt>
              </c:numCache>
            </c:numRef>
          </c:val>
          <c:extLst>
            <c:ext xmlns:c16="http://schemas.microsoft.com/office/drawing/2014/chart" uri="{C3380CC4-5D6E-409C-BE32-E72D297353CC}">
              <c16:uniqueId val="{00000000-A83E-9543-8225-FDF59CE0DD99}"/>
            </c:ext>
          </c:extLst>
        </c:ser>
        <c:ser>
          <c:idx val="1"/>
          <c:order val="1"/>
          <c:tx>
            <c:strRef>
              <c:f>Sheet1!$C$1</c:f>
              <c:strCache>
                <c:ptCount val="1"/>
                <c:pt idx="0">
                  <c:v>Channel monitored for quality</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Inbound phone</c:v>
                </c:pt>
                <c:pt idx="1">
                  <c:v>Outbound phone</c:v>
                </c:pt>
                <c:pt idx="2">
                  <c:v>Email</c:v>
                </c:pt>
                <c:pt idx="3">
                  <c:v>Chat (web-based)</c:v>
                </c:pt>
                <c:pt idx="4">
                  <c:v>Self-service phone IVR</c:v>
                </c:pt>
                <c:pt idx="5">
                  <c:v>Self-service portal/knowledge base</c:v>
                </c:pt>
                <c:pt idx="6">
                  <c:v>Offline (fax and/or mail)</c:v>
                </c:pt>
                <c:pt idx="7">
                  <c:v>Community forum moderation</c:v>
                </c:pt>
                <c:pt idx="8">
                  <c:v>SMS/text</c:v>
                </c:pt>
                <c:pt idx="9">
                  <c:v>Social media (live agent-assisted)</c:v>
                </c:pt>
                <c:pt idx="10">
                  <c:v>Social media (bot/AI-assisted)</c:v>
                </c:pt>
                <c:pt idx="11">
                  <c:v>Mobile app</c:v>
                </c:pt>
                <c:pt idx="12">
                  <c:v>Video</c:v>
                </c:pt>
              </c:strCache>
            </c:strRef>
          </c:cat>
          <c:val>
            <c:numRef>
              <c:f>Sheet1!$C$2:$C$14</c:f>
              <c:numCache>
                <c:formatCode>0%</c:formatCode>
                <c:ptCount val="13"/>
                <c:pt idx="0">
                  <c:v>0.74</c:v>
                </c:pt>
                <c:pt idx="1">
                  <c:v>0.47</c:v>
                </c:pt>
                <c:pt idx="2">
                  <c:v>0.6</c:v>
                </c:pt>
                <c:pt idx="3">
                  <c:v>0.39</c:v>
                </c:pt>
                <c:pt idx="4">
                  <c:v>0.1</c:v>
                </c:pt>
                <c:pt idx="5">
                  <c:v>0.18</c:v>
                </c:pt>
                <c:pt idx="6">
                  <c:v>0.1</c:v>
                </c:pt>
                <c:pt idx="7">
                  <c:v>7.0000000000000007E-2</c:v>
                </c:pt>
                <c:pt idx="8">
                  <c:v>0.24</c:v>
                </c:pt>
                <c:pt idx="9">
                  <c:v>0.24</c:v>
                </c:pt>
                <c:pt idx="10">
                  <c:v>0.15</c:v>
                </c:pt>
                <c:pt idx="11">
                  <c:v>0.18</c:v>
                </c:pt>
                <c:pt idx="12">
                  <c:v>0.1</c:v>
                </c:pt>
              </c:numCache>
            </c:numRef>
          </c:val>
          <c:extLst>
            <c:ext xmlns:c16="http://schemas.microsoft.com/office/drawing/2014/chart" uri="{C3380CC4-5D6E-409C-BE32-E72D297353CC}">
              <c16:uniqueId val="{00000001-A83E-9543-8225-FDF59CE0DD99}"/>
            </c:ext>
          </c:extLst>
        </c:ser>
        <c:ser>
          <c:idx val="2"/>
          <c:order val="2"/>
          <c:tx>
            <c:strRef>
              <c:f>Sheet1!$D$1</c:f>
              <c:strCache>
                <c:ptCount val="1"/>
                <c:pt idx="0">
                  <c:v>Channel monitored for performance</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Inbound phone</c:v>
                </c:pt>
                <c:pt idx="1">
                  <c:v>Outbound phone</c:v>
                </c:pt>
                <c:pt idx="2">
                  <c:v>Email</c:v>
                </c:pt>
                <c:pt idx="3">
                  <c:v>Chat (web-based)</c:v>
                </c:pt>
                <c:pt idx="4">
                  <c:v>Self-service phone IVR</c:v>
                </c:pt>
                <c:pt idx="5">
                  <c:v>Self-service portal/knowledge base</c:v>
                </c:pt>
                <c:pt idx="6">
                  <c:v>Offline (fax and/or mail)</c:v>
                </c:pt>
                <c:pt idx="7">
                  <c:v>Community forum moderation</c:v>
                </c:pt>
                <c:pt idx="8">
                  <c:v>SMS/text</c:v>
                </c:pt>
                <c:pt idx="9">
                  <c:v>Social media (live agent-assisted)</c:v>
                </c:pt>
                <c:pt idx="10">
                  <c:v>Social media (bot/AI-assisted)</c:v>
                </c:pt>
                <c:pt idx="11">
                  <c:v>Mobile app</c:v>
                </c:pt>
                <c:pt idx="12">
                  <c:v>Video</c:v>
                </c:pt>
              </c:strCache>
            </c:strRef>
          </c:cat>
          <c:val>
            <c:numRef>
              <c:f>Sheet1!$D$2:$D$14</c:f>
              <c:numCache>
                <c:formatCode>0%</c:formatCode>
                <c:ptCount val="13"/>
                <c:pt idx="0">
                  <c:v>0.65</c:v>
                </c:pt>
                <c:pt idx="1">
                  <c:v>0.39</c:v>
                </c:pt>
                <c:pt idx="2">
                  <c:v>0.54</c:v>
                </c:pt>
                <c:pt idx="3">
                  <c:v>0.26</c:v>
                </c:pt>
                <c:pt idx="4">
                  <c:v>7.0000000000000007E-2</c:v>
                </c:pt>
                <c:pt idx="5">
                  <c:v>0.15</c:v>
                </c:pt>
                <c:pt idx="6">
                  <c:v>0.09</c:v>
                </c:pt>
                <c:pt idx="7">
                  <c:v>7.0000000000000007E-2</c:v>
                </c:pt>
                <c:pt idx="8">
                  <c:v>0.2</c:v>
                </c:pt>
                <c:pt idx="9">
                  <c:v>0.16</c:v>
                </c:pt>
                <c:pt idx="10">
                  <c:v>0.09</c:v>
                </c:pt>
                <c:pt idx="11">
                  <c:v>0.13</c:v>
                </c:pt>
                <c:pt idx="12">
                  <c:v>0.05</c:v>
                </c:pt>
              </c:numCache>
            </c:numRef>
          </c:val>
          <c:extLst>
            <c:ext xmlns:c16="http://schemas.microsoft.com/office/drawing/2014/chart" uri="{C3380CC4-5D6E-409C-BE32-E72D297353CC}">
              <c16:uniqueId val="{00000002-A83E-9543-8225-FDF59CE0DD99}"/>
            </c:ext>
          </c:extLst>
        </c:ser>
        <c:dLbls>
          <c:dLblPos val="outEnd"/>
          <c:showLegendKey val="0"/>
          <c:showVal val="1"/>
          <c:showCatName val="0"/>
          <c:showSerName val="0"/>
          <c:showPercent val="0"/>
          <c:showBubbleSize val="0"/>
        </c:dLbls>
        <c:gapWidth val="219"/>
        <c:overlap val="-27"/>
        <c:axId val="226255679"/>
        <c:axId val="111355535"/>
      </c:barChart>
      <c:catAx>
        <c:axId val="22625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355535"/>
        <c:crosses val="autoZero"/>
        <c:auto val="1"/>
        <c:lblAlgn val="ctr"/>
        <c:lblOffset val="100"/>
        <c:noMultiLvlLbl val="0"/>
      </c:catAx>
      <c:valAx>
        <c:axId val="111355535"/>
        <c:scaling>
          <c:orientation val="minMax"/>
        </c:scaling>
        <c:delete val="1"/>
        <c:axPos val="l"/>
        <c:numFmt formatCode="0%" sourceLinked="1"/>
        <c:majorTickMark val="none"/>
        <c:minorTickMark val="none"/>
        <c:tickLblPos val="nextTo"/>
        <c:crossAx val="226255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Sheet1!$A$2:$A$17</cx:f>
        <cx:lvl ptCount="16">
          <cx:pt idx="0">Retail, Sales, and E-Commerce</cx:pt>
          <cx:pt idx="1">Healthcare Provider</cx:pt>
          <cx:pt idx="2">Construction, Architecture, and Engineering</cx:pt>
          <cx:pt idx="3">Manufacturing</cx:pt>
          <cx:pt idx="4">Financial Services</cx:pt>
          <cx:pt idx="5">Consulting</cx:pt>
          <cx:pt idx="6">Transportation, Distribution</cx:pt>
          <cx:pt idx="7">Communications</cx:pt>
          <cx:pt idx="8">Other</cx:pt>
          <cx:pt idx="9">Customer Support Provider (Outsourcing)</cx:pt>
          <cx:pt idx="10">Software Development</cx:pt>
          <cx:pt idx="11">Insurance Provider</cx:pt>
          <cx:pt idx="12">Nonprofit or Association</cx:pt>
          <cx:pt idx="13">Food Service and Restaurant</cx:pt>
          <cx:pt idx="14">Education: Higher Ed</cx:pt>
          <cx:pt idx="15">Media and Entertainment</cx:pt>
        </cx:lvl>
        <cx:lvl ptCount="0"/>
        <cx:lvl ptCount="0"/>
      </cx:strDim>
      <cx:numDim type="size">
        <cx:f>Sheet1!$B$2:$B$17</cx:f>
        <cx:lvl ptCount="16" formatCode="0%">
          <cx:pt idx="0">0.14925373134328357</cx:pt>
          <cx:pt idx="1">0.10074626865671642</cx:pt>
          <cx:pt idx="2">0.089552238805970144</cx:pt>
          <cx:pt idx="3">0.082089552238805971</cx:pt>
          <cx:pt idx="4">0.078358208955223885</cx:pt>
          <cx:pt idx="5">0.052238805970149252</cx:pt>
          <cx:pt idx="6">0.048507462686567165</cx:pt>
          <cx:pt idx="7">0.048507462686567165</cx:pt>
          <cx:pt idx="8">0.041044776119402986</cx:pt>
          <cx:pt idx="9">0.037313432835820892</cx:pt>
          <cx:pt idx="10">0.033582089552238806</cx:pt>
          <cx:pt idx="11">0.033582089552238806</cx:pt>
          <cx:pt idx="12">0.029850746268656716</cx:pt>
          <cx:pt idx="13">0.026119402985074626</cx:pt>
          <cx:pt idx="14">0.026119402985074626</cx:pt>
          <cx:pt idx="15">0.026119402985074626</cx:pt>
        </cx:lvl>
      </cx:numDim>
    </cx:data>
  </cx:chartData>
  <cx:chart>
    <cx:plotArea>
      <cx:plotAreaRegion>
        <cx:series layoutId="treemap" uniqueId="{D661D37A-AF08-6840-8FFD-B80252DA0696}">
          <cx:tx>
            <cx:txData>
              <cx:f>Sheet1!$B$1</cx:f>
              <cx:v>Series1</cx:v>
            </cx:txData>
          </cx:tx>
          <cx:dataLabels pos="inEnd">
            <cx:txPr>
              <a:bodyPr spcFirstLastPara="1" vertOverflow="ellipsis" horzOverflow="overflow" wrap="square" lIns="0" tIns="0" rIns="0" bIns="0" anchor="ctr" anchorCtr="1"/>
              <a:lstStyle/>
              <a:p>
                <a:pPr algn="ctr" rtl="0">
                  <a:defRPr sz="1100"/>
                </a:pPr>
                <a:endParaRPr lang="en-US" sz="1100" b="0" i="0" u="none" strike="noStrike" baseline="0">
                  <a:solidFill>
                    <a:srgbClr val="FFFFFF"/>
                  </a:solidFill>
                  <a:latin typeface="Calibri" panose="020F0502020204030204"/>
                </a:endParaRPr>
              </a:p>
            </cx:txPr>
            <cx:visibility seriesName="0" categoryName="1" value="1"/>
            <cx:separator> // </cx:separator>
            <cx:dataLabel idx="15">
              <cx:txPr>
                <a:bodyPr spcFirstLastPara="1" vertOverflow="ellipsis" horzOverflow="overflow" wrap="square" lIns="0" tIns="0" rIns="0" bIns="0" anchor="ctr" anchorCtr="1"/>
                <a:lstStyle/>
                <a:p>
                  <a:pPr algn="ctr" rtl="0">
                    <a:defRPr sz="1100"/>
                  </a:pPr>
                  <a:r>
                    <a:rPr lang="en-US" sz="1100" b="0" i="0" u="none" strike="noStrike" baseline="0">
                      <a:solidFill>
                        <a:srgbClr val="FFFFFF"/>
                      </a:solidFill>
                      <a:latin typeface="Calibri" panose="020F0502020204030204"/>
                    </a:rPr>
                    <a:t>Media and Entertainment // 3%</a:t>
                  </a:r>
                </a:p>
              </cx:txPr>
              <cx:visibility seriesName="0" categoryName="1" value="1"/>
              <cx:separator> // </cx:separator>
            </cx:dataLabel>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E6E23-FF7B-B34E-825C-C4A1DC63421B}" type="doc">
      <dgm:prSet loTypeId="urn:microsoft.com/office/officeart/2008/layout/AlternatingPictureBlocks" loCatId="" qsTypeId="urn:microsoft.com/office/officeart/2005/8/quickstyle/simple1" qsCatId="simple" csTypeId="urn:microsoft.com/office/officeart/2005/8/colors/colorful1" csCatId="colorful" phldr="1"/>
      <dgm:spPr/>
    </dgm:pt>
    <dgm:pt modelId="{D7348D47-C20F-1E43-8F77-98C4EDBB72FD}">
      <dgm:prSet phldrT="[Text]"/>
      <dgm:spPr/>
      <dgm:t>
        <a:bodyPr/>
        <a:lstStyle/>
        <a:p>
          <a:r>
            <a:rPr lang="en-US" b="1" dirty="0"/>
            <a:t>Inbound</a:t>
          </a:r>
          <a:br>
            <a:rPr lang="en-US" b="1" dirty="0"/>
          </a:br>
          <a:r>
            <a:rPr lang="en-US" b="1" dirty="0"/>
            <a:t>58%</a:t>
          </a:r>
          <a:endParaRPr lang="en-US" dirty="0"/>
        </a:p>
      </dgm:t>
    </dgm:pt>
    <dgm:pt modelId="{973C425F-B152-6C4D-B485-53E458E420E7}" type="parTrans" cxnId="{197D5F57-98A9-134D-A6D2-3B47370869AD}">
      <dgm:prSet/>
      <dgm:spPr/>
      <dgm:t>
        <a:bodyPr/>
        <a:lstStyle/>
        <a:p>
          <a:endParaRPr lang="en-US"/>
        </a:p>
      </dgm:t>
    </dgm:pt>
    <dgm:pt modelId="{67343D28-40E9-2B4B-99DC-CE7842525026}" type="sibTrans" cxnId="{197D5F57-98A9-134D-A6D2-3B47370869AD}">
      <dgm:prSet/>
      <dgm:spPr/>
      <dgm:t>
        <a:bodyPr/>
        <a:lstStyle/>
        <a:p>
          <a:endParaRPr lang="en-US"/>
        </a:p>
      </dgm:t>
    </dgm:pt>
    <dgm:pt modelId="{658DFC1D-2562-F847-9367-F2F48A4B12C9}">
      <dgm:prSet phldrT="[Text]"/>
      <dgm:spPr/>
      <dgm:t>
        <a:bodyPr/>
        <a:lstStyle/>
        <a:p>
          <a:r>
            <a:rPr lang="en-US" b="1" dirty="0"/>
            <a:t>Outbound 33%</a:t>
          </a:r>
          <a:endParaRPr lang="en-US" dirty="0"/>
        </a:p>
      </dgm:t>
    </dgm:pt>
    <dgm:pt modelId="{AE9022FA-861D-8F40-8FF5-4CED5F0B2B1C}" type="parTrans" cxnId="{975CE19B-E9FC-0A45-964B-F76CD2426F25}">
      <dgm:prSet/>
      <dgm:spPr/>
      <dgm:t>
        <a:bodyPr/>
        <a:lstStyle/>
        <a:p>
          <a:endParaRPr lang="en-US"/>
        </a:p>
      </dgm:t>
    </dgm:pt>
    <dgm:pt modelId="{BC840133-C01B-BD4C-8894-ACA3CC58C397}" type="sibTrans" cxnId="{975CE19B-E9FC-0A45-964B-F76CD2426F25}">
      <dgm:prSet/>
      <dgm:spPr/>
      <dgm:t>
        <a:bodyPr/>
        <a:lstStyle/>
        <a:p>
          <a:endParaRPr lang="en-US"/>
        </a:p>
      </dgm:t>
    </dgm:pt>
    <dgm:pt modelId="{5CD02EF5-4B7B-9847-ACA2-69A5DB504171}">
      <dgm:prSet phldrT="[Text]"/>
      <dgm:spPr/>
      <dgm:t>
        <a:bodyPr/>
        <a:lstStyle/>
        <a:p>
          <a:r>
            <a:rPr lang="en-US" b="1" dirty="0"/>
            <a:t>Blended</a:t>
          </a:r>
          <a:br>
            <a:rPr lang="en-US" b="1" dirty="0"/>
          </a:br>
          <a:r>
            <a:rPr lang="en-US" b="1" dirty="0"/>
            <a:t>19%</a:t>
          </a:r>
          <a:endParaRPr lang="en-US" dirty="0"/>
        </a:p>
      </dgm:t>
    </dgm:pt>
    <dgm:pt modelId="{3BD512DA-059C-2745-8F53-548BD0284093}" type="parTrans" cxnId="{D2A2174F-964A-FA49-A159-5C7641CA70F8}">
      <dgm:prSet/>
      <dgm:spPr/>
      <dgm:t>
        <a:bodyPr/>
        <a:lstStyle/>
        <a:p>
          <a:endParaRPr lang="en-US"/>
        </a:p>
      </dgm:t>
    </dgm:pt>
    <dgm:pt modelId="{0F613AC6-7FEE-C74F-84C6-A9267B014FD7}" type="sibTrans" cxnId="{D2A2174F-964A-FA49-A159-5C7641CA70F8}">
      <dgm:prSet/>
      <dgm:spPr/>
      <dgm:t>
        <a:bodyPr/>
        <a:lstStyle/>
        <a:p>
          <a:endParaRPr lang="en-US"/>
        </a:p>
      </dgm:t>
    </dgm:pt>
    <dgm:pt modelId="{79F466C0-0F47-8A47-AF92-703ABB1F1081}" type="pres">
      <dgm:prSet presAssocID="{794E6E23-FF7B-B34E-825C-C4A1DC63421B}" presName="linearFlow" presStyleCnt="0">
        <dgm:presLayoutVars>
          <dgm:dir/>
          <dgm:resizeHandles val="exact"/>
        </dgm:presLayoutVars>
      </dgm:prSet>
      <dgm:spPr/>
    </dgm:pt>
    <dgm:pt modelId="{4CB11FEA-8D18-924E-A68C-D932014271FE}" type="pres">
      <dgm:prSet presAssocID="{D7348D47-C20F-1E43-8F77-98C4EDBB72FD}" presName="comp" presStyleCnt="0"/>
      <dgm:spPr/>
    </dgm:pt>
    <dgm:pt modelId="{24613414-3E12-B74C-9034-FB913C9C3C85}" type="pres">
      <dgm:prSet presAssocID="{D7348D47-C20F-1E43-8F77-98C4EDBB72FD}" presName="rect2" presStyleLbl="node1" presStyleIdx="0" presStyleCnt="3">
        <dgm:presLayoutVars>
          <dgm:bulletEnabled val="1"/>
        </dgm:presLayoutVars>
      </dgm:prSet>
      <dgm:spPr/>
    </dgm:pt>
    <dgm:pt modelId="{C5DBA30A-61E6-0A48-A6CD-5F8484167F01}" type="pres">
      <dgm:prSet presAssocID="{D7348D47-C20F-1E43-8F77-98C4EDBB72FD}" presName="rect1" presStyleLbl="ln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pt>
    <dgm:pt modelId="{B89C97D9-FC75-2C4F-96FD-86577380FD10}" type="pres">
      <dgm:prSet presAssocID="{67343D28-40E9-2B4B-99DC-CE7842525026}" presName="sibTrans" presStyleCnt="0"/>
      <dgm:spPr/>
    </dgm:pt>
    <dgm:pt modelId="{EAA9E28F-24E6-8E49-AFB2-1DA031FBEF2D}" type="pres">
      <dgm:prSet presAssocID="{658DFC1D-2562-F847-9367-F2F48A4B12C9}" presName="comp" presStyleCnt="0"/>
      <dgm:spPr/>
    </dgm:pt>
    <dgm:pt modelId="{9CEA7420-1795-D049-BD9C-DDA72C38A94A}" type="pres">
      <dgm:prSet presAssocID="{658DFC1D-2562-F847-9367-F2F48A4B12C9}" presName="rect2" presStyleLbl="node1" presStyleIdx="1" presStyleCnt="3">
        <dgm:presLayoutVars>
          <dgm:bulletEnabled val="1"/>
        </dgm:presLayoutVars>
      </dgm:prSet>
      <dgm:spPr/>
    </dgm:pt>
    <dgm:pt modelId="{B74D0B04-CB29-604D-9EA9-C2C29D860C13}" type="pres">
      <dgm:prSet presAssocID="{658DFC1D-2562-F847-9367-F2F48A4B12C9}" presName="rect1" presStyleLbl="lnNode1" presStyleIdx="1" presStyleCnt="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pt>
    <dgm:pt modelId="{A8E910F5-006E-B442-9691-23A6F0EEFB3B}" type="pres">
      <dgm:prSet presAssocID="{BC840133-C01B-BD4C-8894-ACA3CC58C397}" presName="sibTrans" presStyleCnt="0"/>
      <dgm:spPr/>
    </dgm:pt>
    <dgm:pt modelId="{7368693C-8A09-E840-AD4E-6E1B3980007E}" type="pres">
      <dgm:prSet presAssocID="{5CD02EF5-4B7B-9847-ACA2-69A5DB504171}" presName="comp" presStyleCnt="0"/>
      <dgm:spPr/>
    </dgm:pt>
    <dgm:pt modelId="{D439F034-88C9-FC4B-8AE9-B6B8D7A64108}" type="pres">
      <dgm:prSet presAssocID="{5CD02EF5-4B7B-9847-ACA2-69A5DB504171}" presName="rect2" presStyleLbl="node1" presStyleIdx="2" presStyleCnt="3">
        <dgm:presLayoutVars>
          <dgm:bulletEnabled val="1"/>
        </dgm:presLayoutVars>
      </dgm:prSet>
      <dgm:spPr/>
    </dgm:pt>
    <dgm:pt modelId="{AAAFED90-A1C1-4F40-9B11-6C0CD408C9A4}" type="pres">
      <dgm:prSet presAssocID="{5CD02EF5-4B7B-9847-ACA2-69A5DB504171}" presName="rect1" presStyleLbl="lnNod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dgm:spPr>
    </dgm:pt>
  </dgm:ptLst>
  <dgm:cxnLst>
    <dgm:cxn modelId="{57AEF003-DE43-7245-B90E-094C08DB82AD}" type="presOf" srcId="{5CD02EF5-4B7B-9847-ACA2-69A5DB504171}" destId="{D439F034-88C9-FC4B-8AE9-B6B8D7A64108}" srcOrd="0" destOrd="0" presId="urn:microsoft.com/office/officeart/2008/layout/AlternatingPictureBlocks"/>
    <dgm:cxn modelId="{E552F149-735E-A04B-8B1E-70F491114A60}" type="presOf" srcId="{D7348D47-C20F-1E43-8F77-98C4EDBB72FD}" destId="{24613414-3E12-B74C-9034-FB913C9C3C85}" srcOrd="0" destOrd="0" presId="urn:microsoft.com/office/officeart/2008/layout/AlternatingPictureBlocks"/>
    <dgm:cxn modelId="{D2A2174F-964A-FA49-A159-5C7641CA70F8}" srcId="{794E6E23-FF7B-B34E-825C-C4A1DC63421B}" destId="{5CD02EF5-4B7B-9847-ACA2-69A5DB504171}" srcOrd="2" destOrd="0" parTransId="{3BD512DA-059C-2745-8F53-548BD0284093}" sibTransId="{0F613AC6-7FEE-C74F-84C6-A9267B014FD7}"/>
    <dgm:cxn modelId="{197D5F57-98A9-134D-A6D2-3B47370869AD}" srcId="{794E6E23-FF7B-B34E-825C-C4A1DC63421B}" destId="{D7348D47-C20F-1E43-8F77-98C4EDBB72FD}" srcOrd="0" destOrd="0" parTransId="{973C425F-B152-6C4D-B485-53E458E420E7}" sibTransId="{67343D28-40E9-2B4B-99DC-CE7842525026}"/>
    <dgm:cxn modelId="{3A2C9877-D37A-A84F-9CCB-3C36D3B1FCEF}" type="presOf" srcId="{658DFC1D-2562-F847-9367-F2F48A4B12C9}" destId="{9CEA7420-1795-D049-BD9C-DDA72C38A94A}" srcOrd="0" destOrd="0" presId="urn:microsoft.com/office/officeart/2008/layout/AlternatingPictureBlocks"/>
    <dgm:cxn modelId="{A6D57686-8375-8541-8EA9-FB9BACA7FC46}" type="presOf" srcId="{794E6E23-FF7B-B34E-825C-C4A1DC63421B}" destId="{79F466C0-0F47-8A47-AF92-703ABB1F1081}" srcOrd="0" destOrd="0" presId="urn:microsoft.com/office/officeart/2008/layout/AlternatingPictureBlocks"/>
    <dgm:cxn modelId="{975CE19B-E9FC-0A45-964B-F76CD2426F25}" srcId="{794E6E23-FF7B-B34E-825C-C4A1DC63421B}" destId="{658DFC1D-2562-F847-9367-F2F48A4B12C9}" srcOrd="1" destOrd="0" parTransId="{AE9022FA-861D-8F40-8FF5-4CED5F0B2B1C}" sibTransId="{BC840133-C01B-BD4C-8894-ACA3CC58C397}"/>
    <dgm:cxn modelId="{749DE463-484D-F54F-9D54-78CCA665C6B9}" type="presParOf" srcId="{79F466C0-0F47-8A47-AF92-703ABB1F1081}" destId="{4CB11FEA-8D18-924E-A68C-D932014271FE}" srcOrd="0" destOrd="0" presId="urn:microsoft.com/office/officeart/2008/layout/AlternatingPictureBlocks"/>
    <dgm:cxn modelId="{091D724B-F8EF-E44E-B5D0-4747A8BAEB74}" type="presParOf" srcId="{4CB11FEA-8D18-924E-A68C-D932014271FE}" destId="{24613414-3E12-B74C-9034-FB913C9C3C85}" srcOrd="0" destOrd="0" presId="urn:microsoft.com/office/officeart/2008/layout/AlternatingPictureBlocks"/>
    <dgm:cxn modelId="{CB33AF62-A77C-284C-942E-46D6E38F5E00}" type="presParOf" srcId="{4CB11FEA-8D18-924E-A68C-D932014271FE}" destId="{C5DBA30A-61E6-0A48-A6CD-5F8484167F01}" srcOrd="1" destOrd="0" presId="urn:microsoft.com/office/officeart/2008/layout/AlternatingPictureBlocks"/>
    <dgm:cxn modelId="{BF6D273E-2E94-5F47-8BBC-00CDA93C3C5D}" type="presParOf" srcId="{79F466C0-0F47-8A47-AF92-703ABB1F1081}" destId="{B89C97D9-FC75-2C4F-96FD-86577380FD10}" srcOrd="1" destOrd="0" presId="urn:microsoft.com/office/officeart/2008/layout/AlternatingPictureBlocks"/>
    <dgm:cxn modelId="{A16A12F5-56C1-7946-BD09-A093C6A4741F}" type="presParOf" srcId="{79F466C0-0F47-8A47-AF92-703ABB1F1081}" destId="{EAA9E28F-24E6-8E49-AFB2-1DA031FBEF2D}" srcOrd="2" destOrd="0" presId="urn:microsoft.com/office/officeart/2008/layout/AlternatingPictureBlocks"/>
    <dgm:cxn modelId="{368F22A7-BF6B-9A4F-B06C-CC0042C77CC4}" type="presParOf" srcId="{EAA9E28F-24E6-8E49-AFB2-1DA031FBEF2D}" destId="{9CEA7420-1795-D049-BD9C-DDA72C38A94A}" srcOrd="0" destOrd="0" presId="urn:microsoft.com/office/officeart/2008/layout/AlternatingPictureBlocks"/>
    <dgm:cxn modelId="{33EDBE04-AF88-3A4F-B8BC-2D39888E16D2}" type="presParOf" srcId="{EAA9E28F-24E6-8E49-AFB2-1DA031FBEF2D}" destId="{B74D0B04-CB29-604D-9EA9-C2C29D860C13}" srcOrd="1" destOrd="0" presId="urn:microsoft.com/office/officeart/2008/layout/AlternatingPictureBlocks"/>
    <dgm:cxn modelId="{24CFC87E-64F8-B646-A8E8-80F9BA66BF0B}" type="presParOf" srcId="{79F466C0-0F47-8A47-AF92-703ABB1F1081}" destId="{A8E910F5-006E-B442-9691-23A6F0EEFB3B}" srcOrd="3" destOrd="0" presId="urn:microsoft.com/office/officeart/2008/layout/AlternatingPictureBlocks"/>
    <dgm:cxn modelId="{937DCE0C-6C93-E545-BFD0-5F4E7A8E4DCB}" type="presParOf" srcId="{79F466C0-0F47-8A47-AF92-703ABB1F1081}" destId="{7368693C-8A09-E840-AD4E-6E1B3980007E}" srcOrd="4" destOrd="0" presId="urn:microsoft.com/office/officeart/2008/layout/AlternatingPictureBlocks"/>
    <dgm:cxn modelId="{7A2804A1-D8B0-C047-940A-841378E359E2}" type="presParOf" srcId="{7368693C-8A09-E840-AD4E-6E1B3980007E}" destId="{D439F034-88C9-FC4B-8AE9-B6B8D7A64108}" srcOrd="0" destOrd="0" presId="urn:microsoft.com/office/officeart/2008/layout/AlternatingPictureBlocks"/>
    <dgm:cxn modelId="{1D3E7933-05D4-294D-97F2-83EE153D45F3}" type="presParOf" srcId="{7368693C-8A09-E840-AD4E-6E1B3980007E}" destId="{AAAFED90-A1C1-4F40-9B11-6C0CD408C9A4}"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13414-3E12-B74C-9034-FB913C9C3C85}">
      <dsp:nvSpPr>
        <dsp:cNvPr id="0" name=""/>
        <dsp:cNvSpPr/>
      </dsp:nvSpPr>
      <dsp:spPr>
        <a:xfrm>
          <a:off x="2177485" y="2810"/>
          <a:ext cx="3275630" cy="14815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dirty="0"/>
            <a:t>Inbound</a:t>
          </a:r>
          <a:br>
            <a:rPr lang="en-US" sz="4100" b="1" kern="1200" dirty="0"/>
          </a:br>
          <a:r>
            <a:rPr lang="en-US" sz="4100" b="1" kern="1200" dirty="0"/>
            <a:t>58%</a:t>
          </a:r>
          <a:endParaRPr lang="en-US" sz="4100" kern="1200" dirty="0"/>
        </a:p>
      </dsp:txBody>
      <dsp:txXfrm>
        <a:off x="2177485" y="2810"/>
        <a:ext cx="3275630" cy="1481515"/>
      </dsp:txXfrm>
    </dsp:sp>
    <dsp:sp modelId="{C5DBA30A-61E6-0A48-A6CD-5F8484167F01}">
      <dsp:nvSpPr>
        <dsp:cNvPr id="0" name=""/>
        <dsp:cNvSpPr/>
      </dsp:nvSpPr>
      <dsp:spPr>
        <a:xfrm>
          <a:off x="564115" y="2810"/>
          <a:ext cx="1466700" cy="148151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A7420-1795-D049-BD9C-DDA72C38A94A}">
      <dsp:nvSpPr>
        <dsp:cNvPr id="0" name=""/>
        <dsp:cNvSpPr/>
      </dsp:nvSpPr>
      <dsp:spPr>
        <a:xfrm>
          <a:off x="564115" y="1728775"/>
          <a:ext cx="3275630" cy="14815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dirty="0"/>
            <a:t>Outbound 33%</a:t>
          </a:r>
          <a:endParaRPr lang="en-US" sz="4100" kern="1200" dirty="0"/>
        </a:p>
      </dsp:txBody>
      <dsp:txXfrm>
        <a:off x="564115" y="1728775"/>
        <a:ext cx="3275630" cy="1481515"/>
      </dsp:txXfrm>
    </dsp:sp>
    <dsp:sp modelId="{B74D0B04-CB29-604D-9EA9-C2C29D860C13}">
      <dsp:nvSpPr>
        <dsp:cNvPr id="0" name=""/>
        <dsp:cNvSpPr/>
      </dsp:nvSpPr>
      <dsp:spPr>
        <a:xfrm>
          <a:off x="3986416" y="1728775"/>
          <a:ext cx="1466700" cy="1481515"/>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39F034-88C9-FC4B-8AE9-B6B8D7A64108}">
      <dsp:nvSpPr>
        <dsp:cNvPr id="0" name=""/>
        <dsp:cNvSpPr/>
      </dsp:nvSpPr>
      <dsp:spPr>
        <a:xfrm>
          <a:off x="2177485" y="3454741"/>
          <a:ext cx="3275630" cy="14815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dirty="0"/>
            <a:t>Blended</a:t>
          </a:r>
          <a:br>
            <a:rPr lang="en-US" sz="4100" b="1" kern="1200" dirty="0"/>
          </a:br>
          <a:r>
            <a:rPr lang="en-US" sz="4100" b="1" kern="1200" dirty="0"/>
            <a:t>19%</a:t>
          </a:r>
          <a:endParaRPr lang="en-US" sz="4100" kern="1200" dirty="0"/>
        </a:p>
      </dsp:txBody>
      <dsp:txXfrm>
        <a:off x="2177485" y="3454741"/>
        <a:ext cx="3275630" cy="1481515"/>
      </dsp:txXfrm>
    </dsp:sp>
    <dsp:sp modelId="{AAAFED90-A1C1-4F40-9B11-6C0CD408C9A4}">
      <dsp:nvSpPr>
        <dsp:cNvPr id="0" name=""/>
        <dsp:cNvSpPr/>
      </dsp:nvSpPr>
      <dsp:spPr>
        <a:xfrm>
          <a:off x="564115" y="3454741"/>
          <a:ext cx="1466700" cy="1481515"/>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AF6374-77FE-8843-A427-4DB1ED08B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AC1AB40-BA6A-FE40-917B-B5673C842D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06768B-D709-9743-B2F1-863F24DABEAF}" type="datetimeFigureOut">
              <a:rPr lang="en-US" smtClean="0"/>
              <a:t>11/1/21</a:t>
            </a:fld>
            <a:endParaRPr lang="en-US" dirty="0"/>
          </a:p>
        </p:txBody>
      </p:sp>
      <p:sp>
        <p:nvSpPr>
          <p:cNvPr id="4" name="Footer Placeholder 3">
            <a:extLst>
              <a:ext uri="{FF2B5EF4-FFF2-40B4-BE49-F238E27FC236}">
                <a16:creationId xmlns:a16="http://schemas.microsoft.com/office/drawing/2014/main" id="{77E80543-DCEC-764B-A029-5BF74F7A4F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C3C7A32-DDD0-2743-83D7-AD9F1D4B07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144327-88FD-F447-8D1E-548A95C920ED}" type="slidenum">
              <a:rPr lang="en-US" smtClean="0"/>
              <a:t>‹#›</a:t>
            </a:fld>
            <a:endParaRPr lang="en-US" dirty="0"/>
          </a:p>
        </p:txBody>
      </p:sp>
    </p:spTree>
    <p:extLst>
      <p:ext uri="{BB962C8B-B14F-4D97-AF65-F5344CB8AC3E}">
        <p14:creationId xmlns:p14="http://schemas.microsoft.com/office/powerpoint/2010/main" val="3320018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2FE8F-25F2-CF4A-8927-C097C35F84D0}" type="datetimeFigureOut">
              <a:rPr lang="en-US" smtClean="0"/>
              <a:t>11/1/21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2A291-579B-EE48-A8CA-720C5F19125D}" type="slidenum">
              <a:rPr lang="en-US" smtClean="0"/>
              <a:t>‹#›</a:t>
            </a:fld>
            <a:endParaRPr lang="en-US" dirty="0"/>
          </a:p>
        </p:txBody>
      </p:sp>
    </p:spTree>
    <p:extLst>
      <p:ext uri="{BB962C8B-B14F-4D97-AF65-F5344CB8AC3E}">
        <p14:creationId xmlns:p14="http://schemas.microsoft.com/office/powerpoint/2010/main" val="318884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A291-579B-EE48-A8CA-720C5F19125D}" type="slidenum">
              <a:rPr lang="en-US" smtClean="0"/>
              <a:t>1</a:t>
            </a:fld>
            <a:endParaRPr lang="en-US" dirty="0"/>
          </a:p>
        </p:txBody>
      </p:sp>
    </p:spTree>
    <p:extLst>
      <p:ext uri="{BB962C8B-B14F-4D97-AF65-F5344CB8AC3E}">
        <p14:creationId xmlns:p14="http://schemas.microsoft.com/office/powerpoint/2010/main" val="167561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A291-579B-EE48-A8CA-720C5F19125D}" type="slidenum">
              <a:rPr lang="en-US" smtClean="0"/>
              <a:t>2</a:t>
            </a:fld>
            <a:endParaRPr lang="en-US" dirty="0"/>
          </a:p>
        </p:txBody>
      </p:sp>
    </p:spTree>
    <p:extLst>
      <p:ext uri="{BB962C8B-B14F-4D97-AF65-F5344CB8AC3E}">
        <p14:creationId xmlns:p14="http://schemas.microsoft.com/office/powerpoint/2010/main" val="123946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A291-579B-EE48-A8CA-720C5F19125D}" type="slidenum">
              <a:rPr lang="en-US" smtClean="0"/>
              <a:t>7</a:t>
            </a:fld>
            <a:endParaRPr lang="en-US" dirty="0"/>
          </a:p>
        </p:txBody>
      </p:sp>
    </p:spTree>
    <p:extLst>
      <p:ext uri="{BB962C8B-B14F-4D97-AF65-F5344CB8AC3E}">
        <p14:creationId xmlns:p14="http://schemas.microsoft.com/office/powerpoint/2010/main" val="198092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A291-579B-EE48-A8CA-720C5F19125D}" type="slidenum">
              <a:rPr lang="en-US" smtClean="0"/>
              <a:t>10</a:t>
            </a:fld>
            <a:endParaRPr lang="en-US" dirty="0"/>
          </a:p>
        </p:txBody>
      </p:sp>
    </p:spTree>
    <p:extLst>
      <p:ext uri="{BB962C8B-B14F-4D97-AF65-F5344CB8AC3E}">
        <p14:creationId xmlns:p14="http://schemas.microsoft.com/office/powerpoint/2010/main" val="293892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A291-579B-EE48-A8CA-720C5F19125D}" type="slidenum">
              <a:rPr lang="en-US" smtClean="0"/>
              <a:t>17</a:t>
            </a:fld>
            <a:endParaRPr lang="en-US" dirty="0"/>
          </a:p>
        </p:txBody>
      </p:sp>
    </p:spTree>
    <p:extLst>
      <p:ext uri="{BB962C8B-B14F-4D97-AF65-F5344CB8AC3E}">
        <p14:creationId xmlns:p14="http://schemas.microsoft.com/office/powerpoint/2010/main" val="426239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A291-579B-EE48-A8CA-720C5F19125D}" type="slidenum">
              <a:rPr lang="en-US" smtClean="0"/>
              <a:t>43</a:t>
            </a:fld>
            <a:endParaRPr lang="en-US" dirty="0"/>
          </a:p>
        </p:txBody>
      </p:sp>
    </p:spTree>
    <p:extLst>
      <p:ext uri="{BB962C8B-B14F-4D97-AF65-F5344CB8AC3E}">
        <p14:creationId xmlns:p14="http://schemas.microsoft.com/office/powerpoint/2010/main" val="98713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A291-579B-EE48-A8CA-720C5F19125D}" type="slidenum">
              <a:rPr lang="en-US" smtClean="0"/>
              <a:t>48</a:t>
            </a:fld>
            <a:endParaRPr lang="en-US" dirty="0"/>
          </a:p>
        </p:txBody>
      </p:sp>
    </p:spTree>
    <p:extLst>
      <p:ext uri="{BB962C8B-B14F-4D97-AF65-F5344CB8AC3E}">
        <p14:creationId xmlns:p14="http://schemas.microsoft.com/office/powerpoint/2010/main" val="379625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7F6-ABF6-B146-9D23-B097054DB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96DEB-57ED-7A4A-BBFA-D1ABB4E65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B4188-C8B8-C445-8B2A-9A3025FDB31A}"/>
              </a:ext>
            </a:extLst>
          </p:cNvPr>
          <p:cNvSpPr>
            <a:spLocks noGrp="1"/>
          </p:cNvSpPr>
          <p:nvPr>
            <p:ph type="dt" sz="half" idx="10"/>
          </p:nvPr>
        </p:nvSpPr>
        <p:spPr>
          <a:xfrm>
            <a:off x="838200" y="6356350"/>
            <a:ext cx="2743200" cy="365125"/>
          </a:xfrm>
          <a:prstGeom prst="rect">
            <a:avLst/>
          </a:prstGeom>
        </p:spPr>
        <p:txBody>
          <a:bodyPr/>
          <a:lstStyle/>
          <a:p>
            <a:fld id="{E146E75A-F590-4E03-A7FC-8862ED091DD8}" type="datetime1">
              <a:rPr lang="en-US" smtClean="0"/>
              <a:t>11/1/21</a:t>
            </a:fld>
            <a:endParaRPr lang="en-US" dirty="0"/>
          </a:p>
        </p:txBody>
      </p:sp>
      <p:sp>
        <p:nvSpPr>
          <p:cNvPr id="5" name="Footer Placeholder 4">
            <a:extLst>
              <a:ext uri="{FF2B5EF4-FFF2-40B4-BE49-F238E27FC236}">
                <a16:creationId xmlns:a16="http://schemas.microsoft.com/office/drawing/2014/main" id="{D87D090F-7C98-584F-9D70-7C603E05BF1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DD0E557-A773-E44B-B49D-F5E2BF0C54F2}"/>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85050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40B2-D490-4742-8478-DA80B9FFB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828B2A-8A69-F840-B375-494693668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8D2ED-44DF-434F-B9FF-096506D7724D}"/>
              </a:ext>
            </a:extLst>
          </p:cNvPr>
          <p:cNvSpPr>
            <a:spLocks noGrp="1"/>
          </p:cNvSpPr>
          <p:nvPr>
            <p:ph type="dt" sz="half" idx="10"/>
          </p:nvPr>
        </p:nvSpPr>
        <p:spPr>
          <a:xfrm>
            <a:off x="838200" y="6356350"/>
            <a:ext cx="2743200" cy="365125"/>
          </a:xfrm>
          <a:prstGeom prst="rect">
            <a:avLst/>
          </a:prstGeom>
        </p:spPr>
        <p:txBody>
          <a:bodyPr/>
          <a:lstStyle/>
          <a:p>
            <a:fld id="{5B38EAC3-741B-43B5-8BFE-832FE005FC15}" type="datetime1">
              <a:rPr lang="en-US" smtClean="0"/>
              <a:t>11/1/21</a:t>
            </a:fld>
            <a:endParaRPr lang="en-US" dirty="0"/>
          </a:p>
        </p:txBody>
      </p:sp>
      <p:sp>
        <p:nvSpPr>
          <p:cNvPr id="5" name="Footer Placeholder 4">
            <a:extLst>
              <a:ext uri="{FF2B5EF4-FFF2-40B4-BE49-F238E27FC236}">
                <a16:creationId xmlns:a16="http://schemas.microsoft.com/office/drawing/2014/main" id="{E5BF6921-F922-1A42-93CC-A5921B4BB1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6C39B24-9253-5F4D-A1DD-D9838BE92524}"/>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72073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209B2-9C05-A549-AB34-D5398F552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3200A-CA27-CA49-9F07-7E0AD0296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7127C-BBBB-EE40-912B-54F038F5DF4F}"/>
              </a:ext>
            </a:extLst>
          </p:cNvPr>
          <p:cNvSpPr>
            <a:spLocks noGrp="1"/>
          </p:cNvSpPr>
          <p:nvPr>
            <p:ph type="dt" sz="half" idx="10"/>
          </p:nvPr>
        </p:nvSpPr>
        <p:spPr>
          <a:xfrm>
            <a:off x="838200" y="6356350"/>
            <a:ext cx="2743200" cy="365125"/>
          </a:xfrm>
          <a:prstGeom prst="rect">
            <a:avLst/>
          </a:prstGeom>
        </p:spPr>
        <p:txBody>
          <a:bodyPr/>
          <a:lstStyle/>
          <a:p>
            <a:fld id="{3001AB31-4674-4C7F-A091-387AE59D9DFB}" type="datetime1">
              <a:rPr lang="en-US" smtClean="0"/>
              <a:t>11/1/21</a:t>
            </a:fld>
            <a:endParaRPr lang="en-US" dirty="0"/>
          </a:p>
        </p:txBody>
      </p:sp>
      <p:sp>
        <p:nvSpPr>
          <p:cNvPr id="5" name="Footer Placeholder 4">
            <a:extLst>
              <a:ext uri="{FF2B5EF4-FFF2-40B4-BE49-F238E27FC236}">
                <a16:creationId xmlns:a16="http://schemas.microsoft.com/office/drawing/2014/main" id="{200E5676-3E1E-0048-918D-149A6490F4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41B5579-5C15-C34C-B074-3850A65DC8B2}"/>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83479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8192-0D35-304B-B934-C58C74DFD0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077B1E-C4F8-E143-8087-AB563D8DD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D552F-2514-E54D-B3F7-AA722B345366}"/>
              </a:ext>
            </a:extLst>
          </p:cNvPr>
          <p:cNvSpPr>
            <a:spLocks noGrp="1"/>
          </p:cNvSpPr>
          <p:nvPr>
            <p:ph type="dt" sz="half" idx="10"/>
          </p:nvPr>
        </p:nvSpPr>
        <p:spPr/>
        <p:txBody>
          <a:bodyPr/>
          <a:lstStyle/>
          <a:p>
            <a:fld id="{48E830AA-CAA0-4666-A663-0AA03C41C831}" type="datetime1">
              <a:rPr lang="en-US" smtClean="0"/>
              <a:t>11/1/21</a:t>
            </a:fld>
            <a:endParaRPr lang="en-US" dirty="0"/>
          </a:p>
        </p:txBody>
      </p:sp>
      <p:sp>
        <p:nvSpPr>
          <p:cNvPr id="5" name="Footer Placeholder 4">
            <a:extLst>
              <a:ext uri="{FF2B5EF4-FFF2-40B4-BE49-F238E27FC236}">
                <a16:creationId xmlns:a16="http://schemas.microsoft.com/office/drawing/2014/main" id="{62D5CD19-0280-D146-8F7F-DDE263A956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401416-FA7F-C648-AFA1-CCB64B17D608}"/>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2452412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4697-02DE-9D4B-8512-BF190E0B0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1B035-D9A4-D34A-97C6-3C87A04C1C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A624C-92F7-314E-BC2C-52F6DF576626}"/>
              </a:ext>
            </a:extLst>
          </p:cNvPr>
          <p:cNvSpPr>
            <a:spLocks noGrp="1"/>
          </p:cNvSpPr>
          <p:nvPr>
            <p:ph type="dt" sz="half" idx="10"/>
          </p:nvPr>
        </p:nvSpPr>
        <p:spPr/>
        <p:txBody>
          <a:bodyPr/>
          <a:lstStyle/>
          <a:p>
            <a:fld id="{30863EA3-9EE2-402B-9981-CB087A323F81}" type="datetime1">
              <a:rPr lang="en-US" smtClean="0"/>
              <a:t>11/1/21</a:t>
            </a:fld>
            <a:endParaRPr lang="en-US" dirty="0"/>
          </a:p>
        </p:txBody>
      </p:sp>
      <p:sp>
        <p:nvSpPr>
          <p:cNvPr id="5" name="Footer Placeholder 4">
            <a:extLst>
              <a:ext uri="{FF2B5EF4-FFF2-40B4-BE49-F238E27FC236}">
                <a16:creationId xmlns:a16="http://schemas.microsoft.com/office/drawing/2014/main" id="{E49EB091-B126-EA44-B1CA-0572751F1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062A95-2E5D-7E4D-BF5B-7F38720F1BD4}"/>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254223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FF3F-A010-D54C-A7C5-43AC81C600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EAE1BC-2EC4-6B4A-BB01-DF2C6198B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A3A104-757E-4F47-95CA-C05672EA4A13}"/>
              </a:ext>
            </a:extLst>
          </p:cNvPr>
          <p:cNvSpPr>
            <a:spLocks noGrp="1"/>
          </p:cNvSpPr>
          <p:nvPr>
            <p:ph type="dt" sz="half" idx="10"/>
          </p:nvPr>
        </p:nvSpPr>
        <p:spPr/>
        <p:txBody>
          <a:bodyPr/>
          <a:lstStyle/>
          <a:p>
            <a:fld id="{AB16E1C8-B2FB-4DAF-8E9A-13F735B96E75}" type="datetime1">
              <a:rPr lang="en-US" smtClean="0"/>
              <a:t>11/1/21</a:t>
            </a:fld>
            <a:endParaRPr lang="en-US" dirty="0"/>
          </a:p>
        </p:txBody>
      </p:sp>
      <p:sp>
        <p:nvSpPr>
          <p:cNvPr id="5" name="Footer Placeholder 4">
            <a:extLst>
              <a:ext uri="{FF2B5EF4-FFF2-40B4-BE49-F238E27FC236}">
                <a16:creationId xmlns:a16="http://schemas.microsoft.com/office/drawing/2014/main" id="{338678F2-77BF-2B4C-949E-CFF674193A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BF4E3F-72AF-0A47-8F55-068EB0C96598}"/>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3144475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8F9C-D9E8-8444-909A-955E387B6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4BABA-4AE0-CE4D-B205-FAE141E6D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CEAFE-8F77-D442-9E6B-CCE854380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61F7E0-2E1B-D749-A1AD-D46A347C9D34}"/>
              </a:ext>
            </a:extLst>
          </p:cNvPr>
          <p:cNvSpPr>
            <a:spLocks noGrp="1"/>
          </p:cNvSpPr>
          <p:nvPr>
            <p:ph type="dt" sz="half" idx="10"/>
          </p:nvPr>
        </p:nvSpPr>
        <p:spPr/>
        <p:txBody>
          <a:bodyPr/>
          <a:lstStyle/>
          <a:p>
            <a:fld id="{16CF4102-1DF6-44E2-BE70-65095026B000}" type="datetime1">
              <a:rPr lang="en-US" smtClean="0"/>
              <a:t>11/1/21</a:t>
            </a:fld>
            <a:endParaRPr lang="en-US" dirty="0"/>
          </a:p>
        </p:txBody>
      </p:sp>
      <p:sp>
        <p:nvSpPr>
          <p:cNvPr id="6" name="Footer Placeholder 5">
            <a:extLst>
              <a:ext uri="{FF2B5EF4-FFF2-40B4-BE49-F238E27FC236}">
                <a16:creationId xmlns:a16="http://schemas.microsoft.com/office/drawing/2014/main" id="{315FF21F-DFA0-324D-AFE3-142EF04DDB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6A1470-3083-6D4D-BF96-99B6ED1AFB22}"/>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1024004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8A95-BE68-5947-90B1-A9912C3B9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067AF4-EF1A-084B-A643-6D06FE2BF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997ABE-D788-6A4A-B9A8-C301F1A818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1714EF-DEDA-1A4D-929A-5570C3299C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5396FE-27BA-9D43-ACFB-BED9DC54F6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BA6DE7-4238-0A40-8197-BB2BDBCA28B1}"/>
              </a:ext>
            </a:extLst>
          </p:cNvPr>
          <p:cNvSpPr>
            <a:spLocks noGrp="1"/>
          </p:cNvSpPr>
          <p:nvPr>
            <p:ph type="dt" sz="half" idx="10"/>
          </p:nvPr>
        </p:nvSpPr>
        <p:spPr/>
        <p:txBody>
          <a:bodyPr/>
          <a:lstStyle/>
          <a:p>
            <a:fld id="{756E2FD0-0799-4E5A-A8FB-55FFF04D0302}" type="datetime1">
              <a:rPr lang="en-US" smtClean="0"/>
              <a:t>11/1/21</a:t>
            </a:fld>
            <a:endParaRPr lang="en-US" dirty="0"/>
          </a:p>
        </p:txBody>
      </p:sp>
      <p:sp>
        <p:nvSpPr>
          <p:cNvPr id="8" name="Footer Placeholder 7">
            <a:extLst>
              <a:ext uri="{FF2B5EF4-FFF2-40B4-BE49-F238E27FC236}">
                <a16:creationId xmlns:a16="http://schemas.microsoft.com/office/drawing/2014/main" id="{BCB0DE5B-D473-2346-9D6A-CD206D80BA1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65A2FC-E906-AA4A-A3AE-8FE836E87FE0}"/>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248699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3564-00A6-9941-AB58-082A641FC1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6BB8E5-5D1D-FE49-87D8-A7CB8D36137F}"/>
              </a:ext>
            </a:extLst>
          </p:cNvPr>
          <p:cNvSpPr>
            <a:spLocks noGrp="1"/>
          </p:cNvSpPr>
          <p:nvPr>
            <p:ph type="dt" sz="half" idx="10"/>
          </p:nvPr>
        </p:nvSpPr>
        <p:spPr/>
        <p:txBody>
          <a:bodyPr/>
          <a:lstStyle/>
          <a:p>
            <a:fld id="{1BEE60CE-DC74-4107-BFA3-B1A89147C46B}" type="datetime1">
              <a:rPr lang="en-US" smtClean="0"/>
              <a:t>11/1/21</a:t>
            </a:fld>
            <a:endParaRPr lang="en-US" dirty="0"/>
          </a:p>
        </p:txBody>
      </p:sp>
      <p:sp>
        <p:nvSpPr>
          <p:cNvPr id="4" name="Footer Placeholder 3">
            <a:extLst>
              <a:ext uri="{FF2B5EF4-FFF2-40B4-BE49-F238E27FC236}">
                <a16:creationId xmlns:a16="http://schemas.microsoft.com/office/drawing/2014/main" id="{EBD43BEA-6627-EF4C-BF4D-197FB2B71B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81C1DC-6F95-9943-9191-19EDF9F52CE0}"/>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1971901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6EC112-B201-B446-80F6-F550B317232B}"/>
              </a:ext>
            </a:extLst>
          </p:cNvPr>
          <p:cNvSpPr>
            <a:spLocks noGrp="1"/>
          </p:cNvSpPr>
          <p:nvPr>
            <p:ph type="dt" sz="half" idx="10"/>
          </p:nvPr>
        </p:nvSpPr>
        <p:spPr/>
        <p:txBody>
          <a:bodyPr/>
          <a:lstStyle/>
          <a:p>
            <a:fld id="{AEECCF80-764C-4669-B351-4540CC561D60}" type="datetime1">
              <a:rPr lang="en-US" smtClean="0"/>
              <a:t>11/1/21</a:t>
            </a:fld>
            <a:endParaRPr lang="en-US" dirty="0"/>
          </a:p>
        </p:txBody>
      </p:sp>
      <p:sp>
        <p:nvSpPr>
          <p:cNvPr id="3" name="Footer Placeholder 2">
            <a:extLst>
              <a:ext uri="{FF2B5EF4-FFF2-40B4-BE49-F238E27FC236}">
                <a16:creationId xmlns:a16="http://schemas.microsoft.com/office/drawing/2014/main" id="{48B8AF7A-8B14-7243-B8D4-2495CE7A545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DBB751-9C22-BD4E-84FA-A632186DD7D8}"/>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2091041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8C8C-FB59-C643-BDFA-150243E6C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8CE140-FA69-F94D-9D49-4E247C9CF2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AC6905-B1EC-D148-826C-BB0AB1010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7479A-FBD3-804F-9EE1-06512B3128A4}"/>
              </a:ext>
            </a:extLst>
          </p:cNvPr>
          <p:cNvSpPr>
            <a:spLocks noGrp="1"/>
          </p:cNvSpPr>
          <p:nvPr>
            <p:ph type="dt" sz="half" idx="10"/>
          </p:nvPr>
        </p:nvSpPr>
        <p:spPr/>
        <p:txBody>
          <a:bodyPr/>
          <a:lstStyle/>
          <a:p>
            <a:fld id="{37224D7E-4529-4329-AC80-440D7E80A513}" type="datetime1">
              <a:rPr lang="en-US" smtClean="0"/>
              <a:t>11/1/21</a:t>
            </a:fld>
            <a:endParaRPr lang="en-US" dirty="0"/>
          </a:p>
        </p:txBody>
      </p:sp>
      <p:sp>
        <p:nvSpPr>
          <p:cNvPr id="6" name="Footer Placeholder 5">
            <a:extLst>
              <a:ext uri="{FF2B5EF4-FFF2-40B4-BE49-F238E27FC236}">
                <a16:creationId xmlns:a16="http://schemas.microsoft.com/office/drawing/2014/main" id="{BD890945-D987-D942-A459-6D20A4833A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DA61BF-F492-2841-9E31-01D450365DA3}"/>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1939100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D6EE-B9AB-E441-A72D-70D70E6C2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7B806-FEB3-8742-92C3-3101F1ED6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FA47A-F911-8846-B3C3-804F25DD35E7}"/>
              </a:ext>
            </a:extLst>
          </p:cNvPr>
          <p:cNvSpPr>
            <a:spLocks noGrp="1"/>
          </p:cNvSpPr>
          <p:nvPr>
            <p:ph type="dt" sz="half" idx="10"/>
          </p:nvPr>
        </p:nvSpPr>
        <p:spPr>
          <a:xfrm>
            <a:off x="838200" y="6356350"/>
            <a:ext cx="2743200" cy="365125"/>
          </a:xfrm>
          <a:prstGeom prst="rect">
            <a:avLst/>
          </a:prstGeom>
        </p:spPr>
        <p:txBody>
          <a:bodyPr/>
          <a:lstStyle/>
          <a:p>
            <a:fld id="{412F64E2-49E7-4DA7-A0CA-2AF6968C7DED}" type="datetime1">
              <a:rPr lang="en-US" smtClean="0"/>
              <a:t>11/1/21</a:t>
            </a:fld>
            <a:endParaRPr lang="en-US" dirty="0"/>
          </a:p>
        </p:txBody>
      </p:sp>
      <p:sp>
        <p:nvSpPr>
          <p:cNvPr id="5" name="Footer Placeholder 4">
            <a:extLst>
              <a:ext uri="{FF2B5EF4-FFF2-40B4-BE49-F238E27FC236}">
                <a16:creationId xmlns:a16="http://schemas.microsoft.com/office/drawing/2014/main" id="{B9FA0D0D-3D8A-D141-946F-7954D1B0F8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59BB459-ECF3-104E-A27E-602E397E26B6}"/>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3647911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DEC3-8000-AC4F-AF34-5891752EDB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DD68EA-E007-1843-BFD1-F69E06FFC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0A459C4-9B98-344A-BBB9-5A6AB5649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605B9-1BD0-AF40-AEBC-6A461224B84C}"/>
              </a:ext>
            </a:extLst>
          </p:cNvPr>
          <p:cNvSpPr>
            <a:spLocks noGrp="1"/>
          </p:cNvSpPr>
          <p:nvPr>
            <p:ph type="dt" sz="half" idx="10"/>
          </p:nvPr>
        </p:nvSpPr>
        <p:spPr/>
        <p:txBody>
          <a:bodyPr/>
          <a:lstStyle/>
          <a:p>
            <a:fld id="{BC248A9D-8B18-4905-A43C-CB663DDE4182}" type="datetime1">
              <a:rPr lang="en-US" smtClean="0"/>
              <a:t>11/1/21</a:t>
            </a:fld>
            <a:endParaRPr lang="en-US" dirty="0"/>
          </a:p>
        </p:txBody>
      </p:sp>
      <p:sp>
        <p:nvSpPr>
          <p:cNvPr id="6" name="Footer Placeholder 5">
            <a:extLst>
              <a:ext uri="{FF2B5EF4-FFF2-40B4-BE49-F238E27FC236}">
                <a16:creationId xmlns:a16="http://schemas.microsoft.com/office/drawing/2014/main" id="{2B3BDCA3-061D-764F-992A-E3E3A056B2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0CF01D-23FC-5041-A923-2D403E8BBE03}"/>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137973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1F36-6F89-1644-A3FD-9CFCB489E6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D6A4AC-76CD-6549-8C20-CB8D07132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C9CAF-373A-4D4D-90CB-3CF4E0C62434}"/>
              </a:ext>
            </a:extLst>
          </p:cNvPr>
          <p:cNvSpPr>
            <a:spLocks noGrp="1"/>
          </p:cNvSpPr>
          <p:nvPr>
            <p:ph type="dt" sz="half" idx="10"/>
          </p:nvPr>
        </p:nvSpPr>
        <p:spPr/>
        <p:txBody>
          <a:bodyPr/>
          <a:lstStyle/>
          <a:p>
            <a:fld id="{BD738441-C375-4AF0-BAA3-14429FC87671}" type="datetime1">
              <a:rPr lang="en-US" smtClean="0"/>
              <a:t>11/1/21</a:t>
            </a:fld>
            <a:endParaRPr lang="en-US" dirty="0"/>
          </a:p>
        </p:txBody>
      </p:sp>
      <p:sp>
        <p:nvSpPr>
          <p:cNvPr id="5" name="Footer Placeholder 4">
            <a:extLst>
              <a:ext uri="{FF2B5EF4-FFF2-40B4-BE49-F238E27FC236}">
                <a16:creationId xmlns:a16="http://schemas.microsoft.com/office/drawing/2014/main" id="{BBCA65CD-37D4-9D4E-B38F-8A056DC7EF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BCF7CE-27EA-E94D-8DC4-38F84914CCEF}"/>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3183168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81AF27-DF65-5047-9ED7-922C608600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573BCA-EF38-5F42-8EB8-88EDD15EE5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69C9E-0554-394A-A6D7-651641075DBB}"/>
              </a:ext>
            </a:extLst>
          </p:cNvPr>
          <p:cNvSpPr>
            <a:spLocks noGrp="1"/>
          </p:cNvSpPr>
          <p:nvPr>
            <p:ph type="dt" sz="half" idx="10"/>
          </p:nvPr>
        </p:nvSpPr>
        <p:spPr/>
        <p:txBody>
          <a:bodyPr/>
          <a:lstStyle/>
          <a:p>
            <a:fld id="{4342CAD1-786C-4983-A03B-61A4477AEED2}" type="datetime1">
              <a:rPr lang="en-US" smtClean="0"/>
              <a:t>11/1/21</a:t>
            </a:fld>
            <a:endParaRPr lang="en-US" dirty="0"/>
          </a:p>
        </p:txBody>
      </p:sp>
      <p:sp>
        <p:nvSpPr>
          <p:cNvPr id="5" name="Footer Placeholder 4">
            <a:extLst>
              <a:ext uri="{FF2B5EF4-FFF2-40B4-BE49-F238E27FC236}">
                <a16:creationId xmlns:a16="http://schemas.microsoft.com/office/drawing/2014/main" id="{443D299E-642B-6742-836B-4571D075CF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4A8230-A193-E740-A99E-A773CF19681B}"/>
              </a:ext>
            </a:extLst>
          </p:cNvPr>
          <p:cNvSpPr>
            <a:spLocks noGrp="1"/>
          </p:cNvSpPr>
          <p:nvPr>
            <p:ph type="sldNum" sz="quarter" idx="12"/>
          </p:nvPr>
        </p:nvSpPr>
        <p:spPr/>
        <p:txBody>
          <a:bodyPr/>
          <a:lstStyle/>
          <a:p>
            <a:fld id="{5331B057-8361-CD49-BAEE-3368045B31CC}" type="slidenum">
              <a:rPr lang="en-US" smtClean="0"/>
              <a:t>‹#›</a:t>
            </a:fld>
            <a:endParaRPr lang="en-US" dirty="0"/>
          </a:p>
        </p:txBody>
      </p:sp>
    </p:spTree>
    <p:extLst>
      <p:ext uri="{BB962C8B-B14F-4D97-AF65-F5344CB8AC3E}">
        <p14:creationId xmlns:p14="http://schemas.microsoft.com/office/powerpoint/2010/main" val="3739112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7F6-ABF6-B146-9D23-B097054DB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96DEB-57ED-7A4A-BBFA-D1ABB4E65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B4188-C8B8-C445-8B2A-9A3025FDB31A}"/>
              </a:ext>
            </a:extLst>
          </p:cNvPr>
          <p:cNvSpPr>
            <a:spLocks noGrp="1"/>
          </p:cNvSpPr>
          <p:nvPr>
            <p:ph type="dt" sz="half" idx="10"/>
          </p:nvPr>
        </p:nvSpPr>
        <p:spPr>
          <a:xfrm>
            <a:off x="838200" y="6356350"/>
            <a:ext cx="2743200" cy="365125"/>
          </a:xfrm>
          <a:prstGeom prst="rect">
            <a:avLst/>
          </a:prstGeom>
        </p:spPr>
        <p:txBody>
          <a:bodyPr/>
          <a:lstStyle/>
          <a:p>
            <a:fld id="{AC1E7B6C-CFA6-4097-915C-D033D35E4534}" type="datetime1">
              <a:rPr lang="en-US" smtClean="0"/>
              <a:t>11/1/21</a:t>
            </a:fld>
            <a:endParaRPr lang="en-US" dirty="0"/>
          </a:p>
        </p:txBody>
      </p:sp>
      <p:sp>
        <p:nvSpPr>
          <p:cNvPr id="5" name="Footer Placeholder 4">
            <a:extLst>
              <a:ext uri="{FF2B5EF4-FFF2-40B4-BE49-F238E27FC236}">
                <a16:creationId xmlns:a16="http://schemas.microsoft.com/office/drawing/2014/main" id="{D87D090F-7C98-584F-9D70-7C603E05BF1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DD0E557-A773-E44B-B49D-F5E2BF0C54F2}"/>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777584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D6EE-B9AB-E441-A72D-70D70E6C2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7B806-FEB3-8742-92C3-3101F1ED6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FA47A-F911-8846-B3C3-804F25DD35E7}"/>
              </a:ext>
            </a:extLst>
          </p:cNvPr>
          <p:cNvSpPr>
            <a:spLocks noGrp="1"/>
          </p:cNvSpPr>
          <p:nvPr>
            <p:ph type="dt" sz="half" idx="10"/>
          </p:nvPr>
        </p:nvSpPr>
        <p:spPr>
          <a:xfrm>
            <a:off x="838200" y="6356350"/>
            <a:ext cx="2743200" cy="365125"/>
          </a:xfrm>
          <a:prstGeom prst="rect">
            <a:avLst/>
          </a:prstGeom>
        </p:spPr>
        <p:txBody>
          <a:bodyPr/>
          <a:lstStyle/>
          <a:p>
            <a:fld id="{77421113-F989-4766-882D-56DD5B325007}" type="datetime1">
              <a:rPr lang="en-US" smtClean="0"/>
              <a:t>11/1/21</a:t>
            </a:fld>
            <a:endParaRPr lang="en-US" dirty="0"/>
          </a:p>
        </p:txBody>
      </p:sp>
      <p:sp>
        <p:nvSpPr>
          <p:cNvPr id="5" name="Footer Placeholder 4">
            <a:extLst>
              <a:ext uri="{FF2B5EF4-FFF2-40B4-BE49-F238E27FC236}">
                <a16:creationId xmlns:a16="http://schemas.microsoft.com/office/drawing/2014/main" id="{B9FA0D0D-3D8A-D141-946F-7954D1B0F8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59BB459-ECF3-104E-A27E-602E397E26B6}"/>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4170318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2AC4-028E-F240-867E-DF5820A21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36A767-B543-0E41-A432-93D1596292C2}"/>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2821CB2-D284-5F40-B6F2-45A9140D94F4}"/>
              </a:ext>
            </a:extLst>
          </p:cNvPr>
          <p:cNvSpPr>
            <a:spLocks noGrp="1"/>
          </p:cNvSpPr>
          <p:nvPr>
            <p:ph type="dt" sz="half" idx="10"/>
          </p:nvPr>
        </p:nvSpPr>
        <p:spPr>
          <a:xfrm>
            <a:off x="838200" y="6356350"/>
            <a:ext cx="2743200" cy="365125"/>
          </a:xfrm>
          <a:prstGeom prst="rect">
            <a:avLst/>
          </a:prstGeom>
        </p:spPr>
        <p:txBody>
          <a:bodyPr/>
          <a:lstStyle/>
          <a:p>
            <a:fld id="{DC095839-EBC1-443C-AB7F-BE279248C45F}" type="datetime1">
              <a:rPr lang="en-US" smtClean="0"/>
              <a:t>11/1/21</a:t>
            </a:fld>
            <a:endParaRPr lang="en-US" dirty="0"/>
          </a:p>
        </p:txBody>
      </p:sp>
      <p:sp>
        <p:nvSpPr>
          <p:cNvPr id="5" name="Footer Placeholder 4">
            <a:extLst>
              <a:ext uri="{FF2B5EF4-FFF2-40B4-BE49-F238E27FC236}">
                <a16:creationId xmlns:a16="http://schemas.microsoft.com/office/drawing/2014/main" id="{2A4771AD-DCF9-F849-897A-81CEDB61776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BF33B84-3913-F744-B0B0-AAD07F4CCBC8}"/>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095652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5AA0-6654-0A4F-A5B0-1D6F6353E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C81CC-1993-C843-AA03-745FE8A636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D46687-EBCA-5445-9143-DA4F4857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E6B50-CE85-9C45-83E0-5F79AA92B035}"/>
              </a:ext>
            </a:extLst>
          </p:cNvPr>
          <p:cNvSpPr>
            <a:spLocks noGrp="1"/>
          </p:cNvSpPr>
          <p:nvPr>
            <p:ph type="dt" sz="half" idx="10"/>
          </p:nvPr>
        </p:nvSpPr>
        <p:spPr>
          <a:xfrm>
            <a:off x="838200" y="6356350"/>
            <a:ext cx="2743200" cy="365125"/>
          </a:xfrm>
          <a:prstGeom prst="rect">
            <a:avLst/>
          </a:prstGeom>
        </p:spPr>
        <p:txBody>
          <a:bodyPr/>
          <a:lstStyle/>
          <a:p>
            <a:fld id="{8A875D39-B2DE-4C6B-9BC5-40A0D55756B4}" type="datetime1">
              <a:rPr lang="en-US" smtClean="0"/>
              <a:t>11/1/21</a:t>
            </a:fld>
            <a:endParaRPr lang="en-US" dirty="0"/>
          </a:p>
        </p:txBody>
      </p:sp>
      <p:sp>
        <p:nvSpPr>
          <p:cNvPr id="6" name="Footer Placeholder 5">
            <a:extLst>
              <a:ext uri="{FF2B5EF4-FFF2-40B4-BE49-F238E27FC236}">
                <a16:creationId xmlns:a16="http://schemas.microsoft.com/office/drawing/2014/main" id="{37489A82-42F5-9E47-AB05-BD3BA77BC70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53A53A8-4667-D541-999B-8F3CE47DEC8E}"/>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647937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2FBC-866E-E24E-8483-DE96A95935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EAA30-CD35-E54D-8199-09C69BD2C0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4B58C7-C413-5241-96E7-67C0CCE9B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2388A-A531-7344-8A25-B6D0A1420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4CB53-89F7-964E-A448-801C6874AE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EEB75-29A0-E049-84B2-D911D86E01FE}"/>
              </a:ext>
            </a:extLst>
          </p:cNvPr>
          <p:cNvSpPr>
            <a:spLocks noGrp="1"/>
          </p:cNvSpPr>
          <p:nvPr>
            <p:ph type="dt" sz="half" idx="10"/>
          </p:nvPr>
        </p:nvSpPr>
        <p:spPr>
          <a:xfrm>
            <a:off x="838200" y="6356350"/>
            <a:ext cx="2743200" cy="365125"/>
          </a:xfrm>
          <a:prstGeom prst="rect">
            <a:avLst/>
          </a:prstGeom>
        </p:spPr>
        <p:txBody>
          <a:bodyPr/>
          <a:lstStyle/>
          <a:p>
            <a:fld id="{A58F02AC-A92C-459E-80F9-2DCD27733DC2}" type="datetime1">
              <a:rPr lang="en-US" smtClean="0"/>
              <a:t>11/1/21</a:t>
            </a:fld>
            <a:endParaRPr lang="en-US" dirty="0"/>
          </a:p>
        </p:txBody>
      </p:sp>
      <p:sp>
        <p:nvSpPr>
          <p:cNvPr id="8" name="Footer Placeholder 7">
            <a:extLst>
              <a:ext uri="{FF2B5EF4-FFF2-40B4-BE49-F238E27FC236}">
                <a16:creationId xmlns:a16="http://schemas.microsoft.com/office/drawing/2014/main" id="{66688409-90D4-F74F-8D2B-BA3991193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A267F7F-2845-994F-A2EA-92302DA4338F}"/>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4197852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CEE-29AF-EF49-8D8D-F27686A82105}"/>
              </a:ext>
            </a:extLst>
          </p:cNvPr>
          <p:cNvSpPr>
            <a:spLocks noGrp="1"/>
          </p:cNvSpPr>
          <p:nvPr>
            <p:ph type="title"/>
          </p:nvPr>
        </p:nvSpPr>
        <p:spPr/>
        <p:txBody>
          <a:bodyPr/>
          <a:lstStyle>
            <a:lvl1pPr algn="ctr">
              <a:defRPr b="1">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51F4FA15-0DC9-E744-A9E7-14F81CD96F99}"/>
              </a:ext>
            </a:extLst>
          </p:cNvPr>
          <p:cNvSpPr>
            <a:spLocks noGrp="1"/>
          </p:cNvSpPr>
          <p:nvPr>
            <p:ph type="dt" sz="half" idx="10"/>
          </p:nvPr>
        </p:nvSpPr>
        <p:spPr>
          <a:xfrm>
            <a:off x="838200" y="6356350"/>
            <a:ext cx="2743200" cy="365125"/>
          </a:xfrm>
          <a:prstGeom prst="rect">
            <a:avLst/>
          </a:prstGeom>
        </p:spPr>
        <p:txBody>
          <a:bodyPr/>
          <a:lstStyle/>
          <a:p>
            <a:fld id="{14802770-CD53-4D69-A4C1-87DA2A2607BA}" type="datetime1">
              <a:rPr lang="en-US" smtClean="0"/>
              <a:t>11/1/21</a:t>
            </a:fld>
            <a:endParaRPr lang="en-US" dirty="0"/>
          </a:p>
        </p:txBody>
      </p:sp>
      <p:sp>
        <p:nvSpPr>
          <p:cNvPr id="4" name="Footer Placeholder 3">
            <a:extLst>
              <a:ext uri="{FF2B5EF4-FFF2-40B4-BE49-F238E27FC236}">
                <a16:creationId xmlns:a16="http://schemas.microsoft.com/office/drawing/2014/main" id="{304D2A20-BAC8-F643-920F-199861BAEA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B296833A-800B-A043-885B-9C1E861719CA}"/>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988057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34104-81FC-C547-BF88-96363DA39FE5}"/>
              </a:ext>
            </a:extLst>
          </p:cNvPr>
          <p:cNvSpPr>
            <a:spLocks noGrp="1"/>
          </p:cNvSpPr>
          <p:nvPr>
            <p:ph type="dt" sz="half" idx="10"/>
          </p:nvPr>
        </p:nvSpPr>
        <p:spPr>
          <a:xfrm>
            <a:off x="838200" y="6356350"/>
            <a:ext cx="2743200" cy="365125"/>
          </a:xfrm>
          <a:prstGeom prst="rect">
            <a:avLst/>
          </a:prstGeom>
        </p:spPr>
        <p:txBody>
          <a:bodyPr/>
          <a:lstStyle/>
          <a:p>
            <a:fld id="{2D319714-80DC-467A-AFCE-60CC52FED8B6}" type="datetime1">
              <a:rPr lang="en-US" smtClean="0"/>
              <a:t>11/1/21</a:t>
            </a:fld>
            <a:endParaRPr lang="en-US" dirty="0"/>
          </a:p>
        </p:txBody>
      </p:sp>
      <p:sp>
        <p:nvSpPr>
          <p:cNvPr id="3" name="Footer Placeholder 2">
            <a:extLst>
              <a:ext uri="{FF2B5EF4-FFF2-40B4-BE49-F238E27FC236}">
                <a16:creationId xmlns:a16="http://schemas.microsoft.com/office/drawing/2014/main" id="{C46B426F-8981-934F-9EBA-4FEFFD54A3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E01AB5A-FCC4-D84F-898D-DF7539EE3CF6}"/>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177971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2AC4-028E-F240-867E-DF5820A21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36A767-B543-0E41-A432-93D1596292C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2821CB2-D284-5F40-B6F2-45A9140D94F4}"/>
              </a:ext>
            </a:extLst>
          </p:cNvPr>
          <p:cNvSpPr>
            <a:spLocks noGrp="1"/>
          </p:cNvSpPr>
          <p:nvPr>
            <p:ph type="dt" sz="half" idx="10"/>
          </p:nvPr>
        </p:nvSpPr>
        <p:spPr>
          <a:xfrm>
            <a:off x="838200" y="6356350"/>
            <a:ext cx="2743200" cy="365125"/>
          </a:xfrm>
          <a:prstGeom prst="rect">
            <a:avLst/>
          </a:prstGeom>
        </p:spPr>
        <p:txBody>
          <a:bodyPr/>
          <a:lstStyle/>
          <a:p>
            <a:fld id="{793DBECA-A37E-4526-8640-A8DEF0211DFA}" type="datetime1">
              <a:rPr lang="en-US" smtClean="0"/>
              <a:t>11/1/21</a:t>
            </a:fld>
            <a:endParaRPr lang="en-US" dirty="0"/>
          </a:p>
        </p:txBody>
      </p:sp>
      <p:sp>
        <p:nvSpPr>
          <p:cNvPr id="5" name="Footer Placeholder 4">
            <a:extLst>
              <a:ext uri="{FF2B5EF4-FFF2-40B4-BE49-F238E27FC236}">
                <a16:creationId xmlns:a16="http://schemas.microsoft.com/office/drawing/2014/main" id="{2A4771AD-DCF9-F849-897A-81CEDB61776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BF33B84-3913-F744-B0B0-AAD07F4CCBC8}"/>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3852936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086F-3700-4341-9FAE-C84B12ADC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5BD0E1-5BA4-FA44-80C0-7EFB6875B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3B4EEE-0A5B-2144-B1D3-5CB8218E8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C661A-ECCD-EF4B-AF8B-58977ED0F55C}"/>
              </a:ext>
            </a:extLst>
          </p:cNvPr>
          <p:cNvSpPr>
            <a:spLocks noGrp="1"/>
          </p:cNvSpPr>
          <p:nvPr>
            <p:ph type="dt" sz="half" idx="10"/>
          </p:nvPr>
        </p:nvSpPr>
        <p:spPr>
          <a:xfrm>
            <a:off x="838200" y="6356350"/>
            <a:ext cx="2743200" cy="365125"/>
          </a:xfrm>
          <a:prstGeom prst="rect">
            <a:avLst/>
          </a:prstGeom>
        </p:spPr>
        <p:txBody>
          <a:bodyPr/>
          <a:lstStyle/>
          <a:p>
            <a:fld id="{32F38102-4BE8-4FD8-AA17-8FC8A37548E0}" type="datetime1">
              <a:rPr lang="en-US" smtClean="0"/>
              <a:t>11/1/21</a:t>
            </a:fld>
            <a:endParaRPr lang="en-US" dirty="0"/>
          </a:p>
        </p:txBody>
      </p:sp>
      <p:sp>
        <p:nvSpPr>
          <p:cNvPr id="6" name="Footer Placeholder 5">
            <a:extLst>
              <a:ext uri="{FF2B5EF4-FFF2-40B4-BE49-F238E27FC236}">
                <a16:creationId xmlns:a16="http://schemas.microsoft.com/office/drawing/2014/main" id="{C4DAB423-9C9C-E648-A4F0-B150FA6FABB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1249439-2625-CA4C-BC48-852C92E14B64}"/>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4110529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E91A-E80F-E64F-BDD0-79EAA52D0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D1E727-A474-B44D-9838-3F61C3B2E4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EB3651-040D-4746-A836-05BEEFD7A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9C9D0-980E-D84E-A01D-4199CF177591}"/>
              </a:ext>
            </a:extLst>
          </p:cNvPr>
          <p:cNvSpPr>
            <a:spLocks noGrp="1"/>
          </p:cNvSpPr>
          <p:nvPr>
            <p:ph type="dt" sz="half" idx="10"/>
          </p:nvPr>
        </p:nvSpPr>
        <p:spPr>
          <a:xfrm>
            <a:off x="838200" y="6356350"/>
            <a:ext cx="2743200" cy="365125"/>
          </a:xfrm>
          <a:prstGeom prst="rect">
            <a:avLst/>
          </a:prstGeom>
        </p:spPr>
        <p:txBody>
          <a:bodyPr/>
          <a:lstStyle/>
          <a:p>
            <a:fld id="{3A43A30C-F37F-4E36-A984-9CEF5E07B989}" type="datetime1">
              <a:rPr lang="en-US" smtClean="0"/>
              <a:t>11/1/21</a:t>
            </a:fld>
            <a:endParaRPr lang="en-US" dirty="0"/>
          </a:p>
        </p:txBody>
      </p:sp>
      <p:sp>
        <p:nvSpPr>
          <p:cNvPr id="6" name="Footer Placeholder 5">
            <a:extLst>
              <a:ext uri="{FF2B5EF4-FFF2-40B4-BE49-F238E27FC236}">
                <a16:creationId xmlns:a16="http://schemas.microsoft.com/office/drawing/2014/main" id="{915AA149-47B5-F64B-9F5A-F44E0E492D1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5B25BE7-BB1C-2B45-B920-1C8F66410B17}"/>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737397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40B2-D490-4742-8478-DA80B9FFB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828B2A-8A69-F840-B375-494693668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8D2ED-44DF-434F-B9FF-096506D7724D}"/>
              </a:ext>
            </a:extLst>
          </p:cNvPr>
          <p:cNvSpPr>
            <a:spLocks noGrp="1"/>
          </p:cNvSpPr>
          <p:nvPr>
            <p:ph type="dt" sz="half" idx="10"/>
          </p:nvPr>
        </p:nvSpPr>
        <p:spPr>
          <a:xfrm>
            <a:off x="838200" y="6356350"/>
            <a:ext cx="2743200" cy="365125"/>
          </a:xfrm>
          <a:prstGeom prst="rect">
            <a:avLst/>
          </a:prstGeom>
        </p:spPr>
        <p:txBody>
          <a:bodyPr/>
          <a:lstStyle/>
          <a:p>
            <a:fld id="{74785D77-C2C5-4BF2-9122-184AFC07250C}" type="datetime1">
              <a:rPr lang="en-US" smtClean="0"/>
              <a:t>11/1/21</a:t>
            </a:fld>
            <a:endParaRPr lang="en-US" dirty="0"/>
          </a:p>
        </p:txBody>
      </p:sp>
      <p:sp>
        <p:nvSpPr>
          <p:cNvPr id="5" name="Footer Placeholder 4">
            <a:extLst>
              <a:ext uri="{FF2B5EF4-FFF2-40B4-BE49-F238E27FC236}">
                <a16:creationId xmlns:a16="http://schemas.microsoft.com/office/drawing/2014/main" id="{E5BF6921-F922-1A42-93CC-A5921B4BB1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6C39B24-9253-5F4D-A1DD-D9838BE92524}"/>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513048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209B2-9C05-A549-AB34-D5398F552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3200A-CA27-CA49-9F07-7E0AD0296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7127C-BBBB-EE40-912B-54F038F5DF4F}"/>
              </a:ext>
            </a:extLst>
          </p:cNvPr>
          <p:cNvSpPr>
            <a:spLocks noGrp="1"/>
          </p:cNvSpPr>
          <p:nvPr>
            <p:ph type="dt" sz="half" idx="10"/>
          </p:nvPr>
        </p:nvSpPr>
        <p:spPr>
          <a:xfrm>
            <a:off x="838200" y="6356350"/>
            <a:ext cx="2743200" cy="365125"/>
          </a:xfrm>
          <a:prstGeom prst="rect">
            <a:avLst/>
          </a:prstGeom>
        </p:spPr>
        <p:txBody>
          <a:bodyPr/>
          <a:lstStyle/>
          <a:p>
            <a:fld id="{8D8FDC4A-9B86-4A3F-90C7-26EF51951A93}" type="datetime1">
              <a:rPr lang="en-US" smtClean="0"/>
              <a:t>11/1/21</a:t>
            </a:fld>
            <a:endParaRPr lang="en-US" dirty="0"/>
          </a:p>
        </p:txBody>
      </p:sp>
      <p:sp>
        <p:nvSpPr>
          <p:cNvPr id="5" name="Footer Placeholder 4">
            <a:extLst>
              <a:ext uri="{FF2B5EF4-FFF2-40B4-BE49-F238E27FC236}">
                <a16:creationId xmlns:a16="http://schemas.microsoft.com/office/drawing/2014/main" id="{200E5676-3E1E-0048-918D-149A6490F4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41B5579-5C15-C34C-B074-3850A65DC8B2}"/>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220934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7F6-ABF6-B146-9D23-B097054DB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96DEB-57ED-7A4A-BBFA-D1ABB4E65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B4188-C8B8-C445-8B2A-9A3025FDB31A}"/>
              </a:ext>
            </a:extLst>
          </p:cNvPr>
          <p:cNvSpPr>
            <a:spLocks noGrp="1"/>
          </p:cNvSpPr>
          <p:nvPr>
            <p:ph type="dt" sz="half" idx="10"/>
          </p:nvPr>
        </p:nvSpPr>
        <p:spPr>
          <a:xfrm>
            <a:off x="838200" y="6356350"/>
            <a:ext cx="2743200" cy="365125"/>
          </a:xfrm>
          <a:prstGeom prst="rect">
            <a:avLst/>
          </a:prstGeom>
        </p:spPr>
        <p:txBody>
          <a:bodyPr/>
          <a:lstStyle/>
          <a:p>
            <a:fld id="{2D421FD4-4B2C-4DB3-AD4B-2DD538106AE2}" type="datetime1">
              <a:rPr lang="en-US" smtClean="0"/>
              <a:t>11/1/21</a:t>
            </a:fld>
            <a:endParaRPr lang="en-US" dirty="0"/>
          </a:p>
        </p:txBody>
      </p:sp>
      <p:sp>
        <p:nvSpPr>
          <p:cNvPr id="5" name="Footer Placeholder 4">
            <a:extLst>
              <a:ext uri="{FF2B5EF4-FFF2-40B4-BE49-F238E27FC236}">
                <a16:creationId xmlns:a16="http://schemas.microsoft.com/office/drawing/2014/main" id="{D87D090F-7C98-584F-9D70-7C603E05BF1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DD0E557-A773-E44B-B49D-F5E2BF0C54F2}"/>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3399834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D6EE-B9AB-E441-A72D-70D70E6C2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7B806-FEB3-8742-92C3-3101F1ED6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FA47A-F911-8846-B3C3-804F25DD35E7}"/>
              </a:ext>
            </a:extLst>
          </p:cNvPr>
          <p:cNvSpPr>
            <a:spLocks noGrp="1"/>
          </p:cNvSpPr>
          <p:nvPr>
            <p:ph type="dt" sz="half" idx="10"/>
          </p:nvPr>
        </p:nvSpPr>
        <p:spPr>
          <a:xfrm>
            <a:off x="838200" y="6356350"/>
            <a:ext cx="2743200" cy="365125"/>
          </a:xfrm>
          <a:prstGeom prst="rect">
            <a:avLst/>
          </a:prstGeom>
        </p:spPr>
        <p:txBody>
          <a:bodyPr/>
          <a:lstStyle/>
          <a:p>
            <a:fld id="{69627105-A44F-47D8-B189-A80DB225CE73}" type="datetime1">
              <a:rPr lang="en-US" smtClean="0"/>
              <a:t>11/1/21</a:t>
            </a:fld>
            <a:endParaRPr lang="en-US" dirty="0"/>
          </a:p>
        </p:txBody>
      </p:sp>
      <p:sp>
        <p:nvSpPr>
          <p:cNvPr id="5" name="Footer Placeholder 4">
            <a:extLst>
              <a:ext uri="{FF2B5EF4-FFF2-40B4-BE49-F238E27FC236}">
                <a16:creationId xmlns:a16="http://schemas.microsoft.com/office/drawing/2014/main" id="{B9FA0D0D-3D8A-D141-946F-7954D1B0F8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59BB459-ECF3-104E-A27E-602E397E26B6}"/>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3614918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2AC4-028E-F240-867E-DF5820A21D6B}"/>
              </a:ext>
            </a:extLst>
          </p:cNvPr>
          <p:cNvSpPr>
            <a:spLocks noGrp="1"/>
          </p:cNvSpPr>
          <p:nvPr>
            <p:ph type="title"/>
          </p:nvPr>
        </p:nvSpPr>
        <p:spPr>
          <a:xfrm>
            <a:off x="831850" y="1709738"/>
            <a:ext cx="10515600" cy="2852737"/>
          </a:xfrm>
        </p:spPr>
        <p:txBody>
          <a:bodyPr anchor="b">
            <a:normAutofit/>
          </a:bodyPr>
          <a:lstStyle>
            <a:lvl1pPr>
              <a:defRPr sz="2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236A767-B543-0E41-A432-93D1596292C2}"/>
              </a:ext>
            </a:extLst>
          </p:cNvPr>
          <p:cNvSpPr>
            <a:spLocks noGrp="1"/>
          </p:cNvSpPr>
          <p:nvPr>
            <p:ph type="body" idx="1" hasCustomPrompt="1"/>
          </p:nvPr>
        </p:nvSpPr>
        <p:spPr>
          <a:xfrm>
            <a:off x="831850" y="4589463"/>
            <a:ext cx="10515600" cy="1500187"/>
          </a:xfrm>
        </p:spPr>
        <p:txBody>
          <a:bodyPr>
            <a:normAutofit/>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2821CB2-D284-5F40-B6F2-45A9140D94F4}"/>
              </a:ext>
            </a:extLst>
          </p:cNvPr>
          <p:cNvSpPr>
            <a:spLocks noGrp="1"/>
          </p:cNvSpPr>
          <p:nvPr>
            <p:ph type="dt" sz="half" idx="10"/>
          </p:nvPr>
        </p:nvSpPr>
        <p:spPr>
          <a:xfrm>
            <a:off x="838200" y="6356350"/>
            <a:ext cx="2743200" cy="365125"/>
          </a:xfrm>
          <a:prstGeom prst="rect">
            <a:avLst/>
          </a:prstGeom>
        </p:spPr>
        <p:txBody>
          <a:bodyPr/>
          <a:lstStyle/>
          <a:p>
            <a:fld id="{B204F746-961F-4222-8CE5-3511EB81970F}" type="datetime1">
              <a:rPr lang="en-US" smtClean="0"/>
              <a:t>11/1/21</a:t>
            </a:fld>
            <a:endParaRPr lang="en-US" dirty="0"/>
          </a:p>
        </p:txBody>
      </p:sp>
      <p:sp>
        <p:nvSpPr>
          <p:cNvPr id="5" name="Footer Placeholder 4">
            <a:extLst>
              <a:ext uri="{FF2B5EF4-FFF2-40B4-BE49-F238E27FC236}">
                <a16:creationId xmlns:a16="http://schemas.microsoft.com/office/drawing/2014/main" id="{2A4771AD-DCF9-F849-897A-81CEDB61776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BF33B84-3913-F744-B0B0-AAD07F4CCBC8}"/>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218891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5AA0-6654-0A4F-A5B0-1D6F6353E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C81CC-1993-C843-AA03-745FE8A636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D46687-EBCA-5445-9143-DA4F4857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E6B50-CE85-9C45-83E0-5F79AA92B035}"/>
              </a:ext>
            </a:extLst>
          </p:cNvPr>
          <p:cNvSpPr>
            <a:spLocks noGrp="1"/>
          </p:cNvSpPr>
          <p:nvPr>
            <p:ph type="dt" sz="half" idx="10"/>
          </p:nvPr>
        </p:nvSpPr>
        <p:spPr>
          <a:xfrm>
            <a:off x="838200" y="6356350"/>
            <a:ext cx="2743200" cy="365125"/>
          </a:xfrm>
          <a:prstGeom prst="rect">
            <a:avLst/>
          </a:prstGeom>
        </p:spPr>
        <p:txBody>
          <a:bodyPr/>
          <a:lstStyle/>
          <a:p>
            <a:fld id="{30016CA9-CBBD-454D-9E5F-032941A416B7}" type="datetime1">
              <a:rPr lang="en-US" smtClean="0"/>
              <a:t>11/1/21</a:t>
            </a:fld>
            <a:endParaRPr lang="en-US" dirty="0"/>
          </a:p>
        </p:txBody>
      </p:sp>
      <p:sp>
        <p:nvSpPr>
          <p:cNvPr id="6" name="Footer Placeholder 5">
            <a:extLst>
              <a:ext uri="{FF2B5EF4-FFF2-40B4-BE49-F238E27FC236}">
                <a16:creationId xmlns:a16="http://schemas.microsoft.com/office/drawing/2014/main" id="{37489A82-42F5-9E47-AB05-BD3BA77BC70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53A53A8-4667-D541-999B-8F3CE47DEC8E}"/>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459655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2FBC-866E-E24E-8483-DE96A95935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EAA30-CD35-E54D-8199-09C69BD2C0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4B58C7-C413-5241-96E7-67C0CCE9B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2388A-A531-7344-8A25-B6D0A1420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4CB53-89F7-964E-A448-801C6874AE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EEB75-29A0-E049-84B2-D911D86E01FE}"/>
              </a:ext>
            </a:extLst>
          </p:cNvPr>
          <p:cNvSpPr>
            <a:spLocks noGrp="1"/>
          </p:cNvSpPr>
          <p:nvPr>
            <p:ph type="dt" sz="half" idx="10"/>
          </p:nvPr>
        </p:nvSpPr>
        <p:spPr>
          <a:xfrm>
            <a:off x="838200" y="6356350"/>
            <a:ext cx="2743200" cy="365125"/>
          </a:xfrm>
          <a:prstGeom prst="rect">
            <a:avLst/>
          </a:prstGeom>
        </p:spPr>
        <p:txBody>
          <a:bodyPr/>
          <a:lstStyle/>
          <a:p>
            <a:fld id="{9361073B-04EF-4BA0-BD61-84C5BB084318}" type="datetime1">
              <a:rPr lang="en-US" smtClean="0"/>
              <a:t>11/1/21</a:t>
            </a:fld>
            <a:endParaRPr lang="en-US" dirty="0"/>
          </a:p>
        </p:txBody>
      </p:sp>
      <p:sp>
        <p:nvSpPr>
          <p:cNvPr id="8" name="Footer Placeholder 7">
            <a:extLst>
              <a:ext uri="{FF2B5EF4-FFF2-40B4-BE49-F238E27FC236}">
                <a16:creationId xmlns:a16="http://schemas.microsoft.com/office/drawing/2014/main" id="{66688409-90D4-F74F-8D2B-BA3991193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A267F7F-2845-994F-A2EA-92302DA4338F}"/>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63179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CEE-29AF-EF49-8D8D-F27686A82105}"/>
              </a:ext>
            </a:extLst>
          </p:cNvPr>
          <p:cNvSpPr>
            <a:spLocks noGrp="1"/>
          </p:cNvSpPr>
          <p:nvPr>
            <p:ph type="title"/>
          </p:nvPr>
        </p:nvSpPr>
        <p:spPr/>
        <p:txBody>
          <a:bodyPr/>
          <a:lstStyle>
            <a:lvl1pPr algn="ctr">
              <a:defRPr b="1">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51F4FA15-0DC9-E744-A9E7-14F81CD96F99}"/>
              </a:ext>
            </a:extLst>
          </p:cNvPr>
          <p:cNvSpPr>
            <a:spLocks noGrp="1"/>
          </p:cNvSpPr>
          <p:nvPr>
            <p:ph type="dt" sz="half" idx="10"/>
          </p:nvPr>
        </p:nvSpPr>
        <p:spPr>
          <a:xfrm>
            <a:off x="838200" y="6356350"/>
            <a:ext cx="2743200" cy="365125"/>
          </a:xfrm>
          <a:prstGeom prst="rect">
            <a:avLst/>
          </a:prstGeom>
        </p:spPr>
        <p:txBody>
          <a:bodyPr/>
          <a:lstStyle/>
          <a:p>
            <a:fld id="{A36AD94E-74BB-49A6-AFE0-080DB4470C95}" type="datetime1">
              <a:rPr lang="en-US" smtClean="0"/>
              <a:t>11/1/21</a:t>
            </a:fld>
            <a:endParaRPr lang="en-US" dirty="0"/>
          </a:p>
        </p:txBody>
      </p:sp>
      <p:sp>
        <p:nvSpPr>
          <p:cNvPr id="4" name="Footer Placeholder 3">
            <a:extLst>
              <a:ext uri="{FF2B5EF4-FFF2-40B4-BE49-F238E27FC236}">
                <a16:creationId xmlns:a16="http://schemas.microsoft.com/office/drawing/2014/main" id="{304D2A20-BAC8-F643-920F-199861BAEA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B296833A-800B-A043-885B-9C1E861719CA}"/>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96826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5AA0-6654-0A4F-A5B0-1D6F6353E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C81CC-1993-C843-AA03-745FE8A636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D46687-EBCA-5445-9143-DA4F4857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E6B50-CE85-9C45-83E0-5F79AA92B035}"/>
              </a:ext>
            </a:extLst>
          </p:cNvPr>
          <p:cNvSpPr>
            <a:spLocks noGrp="1"/>
          </p:cNvSpPr>
          <p:nvPr>
            <p:ph type="dt" sz="half" idx="10"/>
          </p:nvPr>
        </p:nvSpPr>
        <p:spPr>
          <a:xfrm>
            <a:off x="838200" y="6356350"/>
            <a:ext cx="2743200" cy="365125"/>
          </a:xfrm>
          <a:prstGeom prst="rect">
            <a:avLst/>
          </a:prstGeom>
        </p:spPr>
        <p:txBody>
          <a:bodyPr/>
          <a:lstStyle/>
          <a:p>
            <a:fld id="{527A2161-E4EE-4592-A2D6-53F722640CC8}" type="datetime1">
              <a:rPr lang="en-US" smtClean="0"/>
              <a:t>11/1/21</a:t>
            </a:fld>
            <a:endParaRPr lang="en-US" dirty="0"/>
          </a:p>
        </p:txBody>
      </p:sp>
      <p:sp>
        <p:nvSpPr>
          <p:cNvPr id="6" name="Footer Placeholder 5">
            <a:extLst>
              <a:ext uri="{FF2B5EF4-FFF2-40B4-BE49-F238E27FC236}">
                <a16:creationId xmlns:a16="http://schemas.microsoft.com/office/drawing/2014/main" id="{37489A82-42F5-9E47-AB05-BD3BA77BC70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53A53A8-4667-D541-999B-8F3CE47DEC8E}"/>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474943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34104-81FC-C547-BF88-96363DA39FE5}"/>
              </a:ext>
            </a:extLst>
          </p:cNvPr>
          <p:cNvSpPr>
            <a:spLocks noGrp="1"/>
          </p:cNvSpPr>
          <p:nvPr>
            <p:ph type="dt" sz="half" idx="10"/>
          </p:nvPr>
        </p:nvSpPr>
        <p:spPr>
          <a:xfrm>
            <a:off x="838200" y="6356350"/>
            <a:ext cx="2743200" cy="365125"/>
          </a:xfrm>
          <a:prstGeom prst="rect">
            <a:avLst/>
          </a:prstGeom>
        </p:spPr>
        <p:txBody>
          <a:bodyPr/>
          <a:lstStyle/>
          <a:p>
            <a:fld id="{2347BD2A-1521-470F-B1DE-900E6FB2CDFB}" type="datetime1">
              <a:rPr lang="en-US" smtClean="0"/>
              <a:t>11/1/21</a:t>
            </a:fld>
            <a:endParaRPr lang="en-US" dirty="0"/>
          </a:p>
        </p:txBody>
      </p:sp>
      <p:sp>
        <p:nvSpPr>
          <p:cNvPr id="3" name="Footer Placeholder 2">
            <a:extLst>
              <a:ext uri="{FF2B5EF4-FFF2-40B4-BE49-F238E27FC236}">
                <a16:creationId xmlns:a16="http://schemas.microsoft.com/office/drawing/2014/main" id="{C46B426F-8981-934F-9EBA-4FEFFD54A3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E01AB5A-FCC4-D84F-898D-DF7539EE3CF6}"/>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3195244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086F-3700-4341-9FAE-C84B12ADC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5BD0E1-5BA4-FA44-80C0-7EFB6875B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3B4EEE-0A5B-2144-B1D3-5CB8218E8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C661A-ECCD-EF4B-AF8B-58977ED0F55C}"/>
              </a:ext>
            </a:extLst>
          </p:cNvPr>
          <p:cNvSpPr>
            <a:spLocks noGrp="1"/>
          </p:cNvSpPr>
          <p:nvPr>
            <p:ph type="dt" sz="half" idx="10"/>
          </p:nvPr>
        </p:nvSpPr>
        <p:spPr>
          <a:xfrm>
            <a:off x="838200" y="6356350"/>
            <a:ext cx="2743200" cy="365125"/>
          </a:xfrm>
          <a:prstGeom prst="rect">
            <a:avLst/>
          </a:prstGeom>
        </p:spPr>
        <p:txBody>
          <a:bodyPr/>
          <a:lstStyle/>
          <a:p>
            <a:fld id="{41156CDE-D7EF-493A-9ED5-F26B195DC511}" type="datetime1">
              <a:rPr lang="en-US" smtClean="0"/>
              <a:t>11/1/21</a:t>
            </a:fld>
            <a:endParaRPr lang="en-US" dirty="0"/>
          </a:p>
        </p:txBody>
      </p:sp>
      <p:sp>
        <p:nvSpPr>
          <p:cNvPr id="6" name="Footer Placeholder 5">
            <a:extLst>
              <a:ext uri="{FF2B5EF4-FFF2-40B4-BE49-F238E27FC236}">
                <a16:creationId xmlns:a16="http://schemas.microsoft.com/office/drawing/2014/main" id="{C4DAB423-9C9C-E648-A4F0-B150FA6FABB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1249439-2625-CA4C-BC48-852C92E14B64}"/>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460256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E91A-E80F-E64F-BDD0-79EAA52D0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D1E727-A474-B44D-9838-3F61C3B2E4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EB3651-040D-4746-A836-05BEEFD7A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9C9D0-980E-D84E-A01D-4199CF177591}"/>
              </a:ext>
            </a:extLst>
          </p:cNvPr>
          <p:cNvSpPr>
            <a:spLocks noGrp="1"/>
          </p:cNvSpPr>
          <p:nvPr>
            <p:ph type="dt" sz="half" idx="10"/>
          </p:nvPr>
        </p:nvSpPr>
        <p:spPr>
          <a:xfrm>
            <a:off x="838200" y="6356350"/>
            <a:ext cx="2743200" cy="365125"/>
          </a:xfrm>
          <a:prstGeom prst="rect">
            <a:avLst/>
          </a:prstGeom>
        </p:spPr>
        <p:txBody>
          <a:bodyPr/>
          <a:lstStyle/>
          <a:p>
            <a:fld id="{D2A85947-C06A-4A07-9DB4-3284BE6C9CC2}" type="datetime1">
              <a:rPr lang="en-US" smtClean="0"/>
              <a:t>11/1/21</a:t>
            </a:fld>
            <a:endParaRPr lang="en-US" dirty="0"/>
          </a:p>
        </p:txBody>
      </p:sp>
      <p:sp>
        <p:nvSpPr>
          <p:cNvPr id="6" name="Footer Placeholder 5">
            <a:extLst>
              <a:ext uri="{FF2B5EF4-FFF2-40B4-BE49-F238E27FC236}">
                <a16:creationId xmlns:a16="http://schemas.microsoft.com/office/drawing/2014/main" id="{915AA149-47B5-F64B-9F5A-F44E0E492D1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5B25BE7-BB1C-2B45-B920-1C8F66410B17}"/>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277398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40B2-D490-4742-8478-DA80B9FFB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828B2A-8A69-F840-B375-494693668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8D2ED-44DF-434F-B9FF-096506D7724D}"/>
              </a:ext>
            </a:extLst>
          </p:cNvPr>
          <p:cNvSpPr>
            <a:spLocks noGrp="1"/>
          </p:cNvSpPr>
          <p:nvPr>
            <p:ph type="dt" sz="half" idx="10"/>
          </p:nvPr>
        </p:nvSpPr>
        <p:spPr>
          <a:xfrm>
            <a:off x="838200" y="6356350"/>
            <a:ext cx="2743200" cy="365125"/>
          </a:xfrm>
          <a:prstGeom prst="rect">
            <a:avLst/>
          </a:prstGeom>
        </p:spPr>
        <p:txBody>
          <a:bodyPr/>
          <a:lstStyle/>
          <a:p>
            <a:fld id="{6E467CE6-C16B-4FBB-9E4D-7D26C1D3F7F7}" type="datetime1">
              <a:rPr lang="en-US" smtClean="0"/>
              <a:t>11/1/21</a:t>
            </a:fld>
            <a:endParaRPr lang="en-US" dirty="0"/>
          </a:p>
        </p:txBody>
      </p:sp>
      <p:sp>
        <p:nvSpPr>
          <p:cNvPr id="5" name="Footer Placeholder 4">
            <a:extLst>
              <a:ext uri="{FF2B5EF4-FFF2-40B4-BE49-F238E27FC236}">
                <a16:creationId xmlns:a16="http://schemas.microsoft.com/office/drawing/2014/main" id="{E5BF6921-F922-1A42-93CC-A5921B4BB1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6C39B24-9253-5F4D-A1DD-D9838BE92524}"/>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487465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209B2-9C05-A549-AB34-D5398F552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3200A-CA27-CA49-9F07-7E0AD0296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7127C-BBBB-EE40-912B-54F038F5DF4F}"/>
              </a:ext>
            </a:extLst>
          </p:cNvPr>
          <p:cNvSpPr>
            <a:spLocks noGrp="1"/>
          </p:cNvSpPr>
          <p:nvPr>
            <p:ph type="dt" sz="half" idx="10"/>
          </p:nvPr>
        </p:nvSpPr>
        <p:spPr>
          <a:xfrm>
            <a:off x="838200" y="6356350"/>
            <a:ext cx="2743200" cy="365125"/>
          </a:xfrm>
          <a:prstGeom prst="rect">
            <a:avLst/>
          </a:prstGeom>
        </p:spPr>
        <p:txBody>
          <a:bodyPr/>
          <a:lstStyle/>
          <a:p>
            <a:fld id="{2412A2E8-3710-47E1-BA38-08C8A3EA3C05}" type="datetime1">
              <a:rPr lang="en-US" smtClean="0"/>
              <a:t>11/1/21</a:t>
            </a:fld>
            <a:endParaRPr lang="en-US" dirty="0"/>
          </a:p>
        </p:txBody>
      </p:sp>
      <p:sp>
        <p:nvSpPr>
          <p:cNvPr id="5" name="Footer Placeholder 4">
            <a:extLst>
              <a:ext uri="{FF2B5EF4-FFF2-40B4-BE49-F238E27FC236}">
                <a16:creationId xmlns:a16="http://schemas.microsoft.com/office/drawing/2014/main" id="{200E5676-3E1E-0048-918D-149A6490F4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41B5579-5C15-C34C-B074-3850A65DC8B2}"/>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487920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7F6-ABF6-B146-9D23-B097054DB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96DEB-57ED-7A4A-BBFA-D1ABB4E65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B4188-C8B8-C445-8B2A-9A3025FDB31A}"/>
              </a:ext>
            </a:extLst>
          </p:cNvPr>
          <p:cNvSpPr>
            <a:spLocks noGrp="1"/>
          </p:cNvSpPr>
          <p:nvPr>
            <p:ph type="dt" sz="half" idx="10"/>
          </p:nvPr>
        </p:nvSpPr>
        <p:spPr>
          <a:xfrm>
            <a:off x="838200" y="6356350"/>
            <a:ext cx="2743200" cy="365125"/>
          </a:xfrm>
          <a:prstGeom prst="rect">
            <a:avLst/>
          </a:prstGeom>
        </p:spPr>
        <p:txBody>
          <a:bodyPr/>
          <a:lstStyle/>
          <a:p>
            <a:fld id="{561ECEF5-7F76-4545-AF2A-A185B3E4B326}" type="datetime1">
              <a:rPr lang="en-US" smtClean="0"/>
              <a:t>11/1/21</a:t>
            </a:fld>
            <a:endParaRPr lang="en-US" dirty="0"/>
          </a:p>
        </p:txBody>
      </p:sp>
      <p:sp>
        <p:nvSpPr>
          <p:cNvPr id="5" name="Footer Placeholder 4">
            <a:extLst>
              <a:ext uri="{FF2B5EF4-FFF2-40B4-BE49-F238E27FC236}">
                <a16:creationId xmlns:a16="http://schemas.microsoft.com/office/drawing/2014/main" id="{D87D090F-7C98-584F-9D70-7C603E05BF1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DD0E557-A773-E44B-B49D-F5E2BF0C54F2}"/>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354428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D6EE-B9AB-E441-A72D-70D70E6C2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7B806-FEB3-8742-92C3-3101F1ED6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FA47A-F911-8846-B3C3-804F25DD35E7}"/>
              </a:ext>
            </a:extLst>
          </p:cNvPr>
          <p:cNvSpPr>
            <a:spLocks noGrp="1"/>
          </p:cNvSpPr>
          <p:nvPr>
            <p:ph type="dt" sz="half" idx="10"/>
          </p:nvPr>
        </p:nvSpPr>
        <p:spPr>
          <a:xfrm>
            <a:off x="838200" y="6356350"/>
            <a:ext cx="2743200" cy="365125"/>
          </a:xfrm>
          <a:prstGeom prst="rect">
            <a:avLst/>
          </a:prstGeom>
        </p:spPr>
        <p:txBody>
          <a:bodyPr/>
          <a:lstStyle/>
          <a:p>
            <a:fld id="{CE0190F2-ACEF-4D9E-8DE5-F0544A2B83AD}" type="datetime1">
              <a:rPr lang="en-US" smtClean="0"/>
              <a:t>11/1/21</a:t>
            </a:fld>
            <a:endParaRPr lang="en-US" dirty="0"/>
          </a:p>
        </p:txBody>
      </p:sp>
      <p:sp>
        <p:nvSpPr>
          <p:cNvPr id="5" name="Footer Placeholder 4">
            <a:extLst>
              <a:ext uri="{FF2B5EF4-FFF2-40B4-BE49-F238E27FC236}">
                <a16:creationId xmlns:a16="http://schemas.microsoft.com/office/drawing/2014/main" id="{B9FA0D0D-3D8A-D141-946F-7954D1B0F8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59BB459-ECF3-104E-A27E-602E397E26B6}"/>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262918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2AC4-028E-F240-867E-DF5820A21D6B}"/>
              </a:ext>
            </a:extLst>
          </p:cNvPr>
          <p:cNvSpPr>
            <a:spLocks noGrp="1"/>
          </p:cNvSpPr>
          <p:nvPr>
            <p:ph type="title"/>
          </p:nvPr>
        </p:nvSpPr>
        <p:spPr>
          <a:xfrm>
            <a:off x="831850" y="1709738"/>
            <a:ext cx="10515600" cy="2852737"/>
          </a:xfrm>
        </p:spPr>
        <p:txBody>
          <a:bodyPr anchor="b">
            <a:normAutofit/>
          </a:bodyPr>
          <a:lstStyle>
            <a:lvl1pPr>
              <a:defRPr sz="2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236A767-B543-0E41-A432-93D1596292C2}"/>
              </a:ext>
            </a:extLst>
          </p:cNvPr>
          <p:cNvSpPr>
            <a:spLocks noGrp="1"/>
          </p:cNvSpPr>
          <p:nvPr>
            <p:ph type="body" idx="1" hasCustomPrompt="1"/>
          </p:nvPr>
        </p:nvSpPr>
        <p:spPr>
          <a:xfrm>
            <a:off x="831850" y="4589463"/>
            <a:ext cx="10515600" cy="1500187"/>
          </a:xfrm>
        </p:spPr>
        <p:txBody>
          <a:bodyPr>
            <a:normAutofit/>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2821CB2-D284-5F40-B6F2-45A9140D94F4}"/>
              </a:ext>
            </a:extLst>
          </p:cNvPr>
          <p:cNvSpPr>
            <a:spLocks noGrp="1"/>
          </p:cNvSpPr>
          <p:nvPr>
            <p:ph type="dt" sz="half" idx="10"/>
          </p:nvPr>
        </p:nvSpPr>
        <p:spPr>
          <a:xfrm>
            <a:off x="838200" y="6356350"/>
            <a:ext cx="2743200" cy="365125"/>
          </a:xfrm>
          <a:prstGeom prst="rect">
            <a:avLst/>
          </a:prstGeom>
        </p:spPr>
        <p:txBody>
          <a:bodyPr/>
          <a:lstStyle/>
          <a:p>
            <a:fld id="{D6EC0FE3-340E-4337-9A2E-D04643F96A47}" type="datetime1">
              <a:rPr lang="en-US" smtClean="0"/>
              <a:t>11/1/21</a:t>
            </a:fld>
            <a:endParaRPr lang="en-US" dirty="0"/>
          </a:p>
        </p:txBody>
      </p:sp>
      <p:sp>
        <p:nvSpPr>
          <p:cNvPr id="5" name="Footer Placeholder 4">
            <a:extLst>
              <a:ext uri="{FF2B5EF4-FFF2-40B4-BE49-F238E27FC236}">
                <a16:creationId xmlns:a16="http://schemas.microsoft.com/office/drawing/2014/main" id="{2A4771AD-DCF9-F849-897A-81CEDB61776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BF33B84-3913-F744-B0B0-AAD07F4CCBC8}"/>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402614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5AA0-6654-0A4F-A5B0-1D6F6353E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C81CC-1993-C843-AA03-745FE8A636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D46687-EBCA-5445-9143-DA4F4857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E6B50-CE85-9C45-83E0-5F79AA92B035}"/>
              </a:ext>
            </a:extLst>
          </p:cNvPr>
          <p:cNvSpPr>
            <a:spLocks noGrp="1"/>
          </p:cNvSpPr>
          <p:nvPr>
            <p:ph type="dt" sz="half" idx="10"/>
          </p:nvPr>
        </p:nvSpPr>
        <p:spPr>
          <a:xfrm>
            <a:off x="838200" y="6356350"/>
            <a:ext cx="2743200" cy="365125"/>
          </a:xfrm>
          <a:prstGeom prst="rect">
            <a:avLst/>
          </a:prstGeom>
        </p:spPr>
        <p:txBody>
          <a:bodyPr/>
          <a:lstStyle/>
          <a:p>
            <a:fld id="{5A376EBD-479B-4A60-8C26-83DA76F2E7C8}" type="datetime1">
              <a:rPr lang="en-US" smtClean="0"/>
              <a:t>11/1/21</a:t>
            </a:fld>
            <a:endParaRPr lang="en-US" dirty="0"/>
          </a:p>
        </p:txBody>
      </p:sp>
      <p:sp>
        <p:nvSpPr>
          <p:cNvPr id="6" name="Footer Placeholder 5">
            <a:extLst>
              <a:ext uri="{FF2B5EF4-FFF2-40B4-BE49-F238E27FC236}">
                <a16:creationId xmlns:a16="http://schemas.microsoft.com/office/drawing/2014/main" id="{37489A82-42F5-9E47-AB05-BD3BA77BC70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53A53A8-4667-D541-999B-8F3CE47DEC8E}"/>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417024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2FBC-866E-E24E-8483-DE96A95935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EAA30-CD35-E54D-8199-09C69BD2C0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4B58C7-C413-5241-96E7-67C0CCE9B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2388A-A531-7344-8A25-B6D0A1420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4CB53-89F7-964E-A448-801C6874AE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EEB75-29A0-E049-84B2-D911D86E01FE}"/>
              </a:ext>
            </a:extLst>
          </p:cNvPr>
          <p:cNvSpPr>
            <a:spLocks noGrp="1"/>
          </p:cNvSpPr>
          <p:nvPr>
            <p:ph type="dt" sz="half" idx="10"/>
          </p:nvPr>
        </p:nvSpPr>
        <p:spPr>
          <a:xfrm>
            <a:off x="838200" y="6356350"/>
            <a:ext cx="2743200" cy="365125"/>
          </a:xfrm>
          <a:prstGeom prst="rect">
            <a:avLst/>
          </a:prstGeom>
        </p:spPr>
        <p:txBody>
          <a:bodyPr/>
          <a:lstStyle/>
          <a:p>
            <a:fld id="{DE449A2A-90C4-465B-A74D-4B098B22F692}" type="datetime1">
              <a:rPr lang="en-US" smtClean="0"/>
              <a:t>11/1/21</a:t>
            </a:fld>
            <a:endParaRPr lang="en-US" dirty="0"/>
          </a:p>
        </p:txBody>
      </p:sp>
      <p:sp>
        <p:nvSpPr>
          <p:cNvPr id="8" name="Footer Placeholder 7">
            <a:extLst>
              <a:ext uri="{FF2B5EF4-FFF2-40B4-BE49-F238E27FC236}">
                <a16:creationId xmlns:a16="http://schemas.microsoft.com/office/drawing/2014/main" id="{66688409-90D4-F74F-8D2B-BA3991193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A267F7F-2845-994F-A2EA-92302DA4338F}"/>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329859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2FBC-866E-E24E-8483-DE96A95935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EAA30-CD35-E54D-8199-09C69BD2C0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4B58C7-C413-5241-96E7-67C0CCE9B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2388A-A531-7344-8A25-B6D0A1420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4CB53-89F7-964E-A448-801C6874AE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EEB75-29A0-E049-84B2-D911D86E01FE}"/>
              </a:ext>
            </a:extLst>
          </p:cNvPr>
          <p:cNvSpPr>
            <a:spLocks noGrp="1"/>
          </p:cNvSpPr>
          <p:nvPr>
            <p:ph type="dt" sz="half" idx="10"/>
          </p:nvPr>
        </p:nvSpPr>
        <p:spPr>
          <a:xfrm>
            <a:off x="838200" y="6356350"/>
            <a:ext cx="2743200" cy="365125"/>
          </a:xfrm>
          <a:prstGeom prst="rect">
            <a:avLst/>
          </a:prstGeom>
        </p:spPr>
        <p:txBody>
          <a:bodyPr/>
          <a:lstStyle/>
          <a:p>
            <a:fld id="{FC073A19-C676-49DF-8361-CAE004C7C636}" type="datetime1">
              <a:rPr lang="en-US" smtClean="0"/>
              <a:t>11/1/21</a:t>
            </a:fld>
            <a:endParaRPr lang="en-US" dirty="0"/>
          </a:p>
        </p:txBody>
      </p:sp>
      <p:sp>
        <p:nvSpPr>
          <p:cNvPr id="8" name="Footer Placeholder 7">
            <a:extLst>
              <a:ext uri="{FF2B5EF4-FFF2-40B4-BE49-F238E27FC236}">
                <a16:creationId xmlns:a16="http://schemas.microsoft.com/office/drawing/2014/main" id="{66688409-90D4-F74F-8D2B-BA3991193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A267F7F-2845-994F-A2EA-92302DA4338F}"/>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651281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CEE-29AF-EF49-8D8D-F27686A82105}"/>
              </a:ext>
            </a:extLst>
          </p:cNvPr>
          <p:cNvSpPr>
            <a:spLocks noGrp="1"/>
          </p:cNvSpPr>
          <p:nvPr>
            <p:ph type="title"/>
          </p:nvPr>
        </p:nvSpPr>
        <p:spPr/>
        <p:txBody>
          <a:bodyPr/>
          <a:lstStyle>
            <a:lvl1pPr algn="ctr">
              <a:defRPr b="1">
                <a:latin typeface="+mn-lt"/>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296833A-800B-A043-885B-9C1E861719CA}"/>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272416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34104-81FC-C547-BF88-96363DA39FE5}"/>
              </a:ext>
            </a:extLst>
          </p:cNvPr>
          <p:cNvSpPr>
            <a:spLocks noGrp="1"/>
          </p:cNvSpPr>
          <p:nvPr>
            <p:ph type="dt" sz="half" idx="10"/>
          </p:nvPr>
        </p:nvSpPr>
        <p:spPr>
          <a:xfrm>
            <a:off x="838200" y="6356350"/>
            <a:ext cx="2743200" cy="365125"/>
          </a:xfrm>
          <a:prstGeom prst="rect">
            <a:avLst/>
          </a:prstGeom>
        </p:spPr>
        <p:txBody>
          <a:bodyPr/>
          <a:lstStyle/>
          <a:p>
            <a:fld id="{EC2BE7C0-46D8-4C74-B987-1925E5D7E284}" type="datetime1">
              <a:rPr lang="en-US" smtClean="0"/>
              <a:t>11/1/21</a:t>
            </a:fld>
            <a:endParaRPr lang="en-US" dirty="0"/>
          </a:p>
        </p:txBody>
      </p:sp>
      <p:sp>
        <p:nvSpPr>
          <p:cNvPr id="3" name="Footer Placeholder 2">
            <a:extLst>
              <a:ext uri="{FF2B5EF4-FFF2-40B4-BE49-F238E27FC236}">
                <a16:creationId xmlns:a16="http://schemas.microsoft.com/office/drawing/2014/main" id="{C46B426F-8981-934F-9EBA-4FEFFD54A3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E01AB5A-FCC4-D84F-898D-DF7539EE3CF6}"/>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793921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086F-3700-4341-9FAE-C84B12ADC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5BD0E1-5BA4-FA44-80C0-7EFB6875B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3B4EEE-0A5B-2144-B1D3-5CB8218E8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C661A-ECCD-EF4B-AF8B-58977ED0F55C}"/>
              </a:ext>
            </a:extLst>
          </p:cNvPr>
          <p:cNvSpPr>
            <a:spLocks noGrp="1"/>
          </p:cNvSpPr>
          <p:nvPr>
            <p:ph type="dt" sz="half" idx="10"/>
          </p:nvPr>
        </p:nvSpPr>
        <p:spPr>
          <a:xfrm>
            <a:off x="838200" y="6356350"/>
            <a:ext cx="2743200" cy="365125"/>
          </a:xfrm>
          <a:prstGeom prst="rect">
            <a:avLst/>
          </a:prstGeom>
        </p:spPr>
        <p:txBody>
          <a:bodyPr/>
          <a:lstStyle/>
          <a:p>
            <a:fld id="{8F72CA56-BFA5-4AA3-9354-F979674A5037}" type="datetime1">
              <a:rPr lang="en-US" smtClean="0"/>
              <a:t>11/1/21</a:t>
            </a:fld>
            <a:endParaRPr lang="en-US" dirty="0"/>
          </a:p>
        </p:txBody>
      </p:sp>
      <p:sp>
        <p:nvSpPr>
          <p:cNvPr id="6" name="Footer Placeholder 5">
            <a:extLst>
              <a:ext uri="{FF2B5EF4-FFF2-40B4-BE49-F238E27FC236}">
                <a16:creationId xmlns:a16="http://schemas.microsoft.com/office/drawing/2014/main" id="{C4DAB423-9C9C-E648-A4F0-B150FA6FABB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1249439-2625-CA4C-BC48-852C92E14B64}"/>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3925524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E91A-E80F-E64F-BDD0-79EAA52D0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D1E727-A474-B44D-9838-3F61C3B2E4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EB3651-040D-4746-A836-05BEEFD7A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9C9D0-980E-D84E-A01D-4199CF177591}"/>
              </a:ext>
            </a:extLst>
          </p:cNvPr>
          <p:cNvSpPr>
            <a:spLocks noGrp="1"/>
          </p:cNvSpPr>
          <p:nvPr>
            <p:ph type="dt" sz="half" idx="10"/>
          </p:nvPr>
        </p:nvSpPr>
        <p:spPr>
          <a:xfrm>
            <a:off x="838200" y="6356350"/>
            <a:ext cx="2743200" cy="365125"/>
          </a:xfrm>
          <a:prstGeom prst="rect">
            <a:avLst/>
          </a:prstGeom>
        </p:spPr>
        <p:txBody>
          <a:bodyPr/>
          <a:lstStyle/>
          <a:p>
            <a:fld id="{2650A137-B78B-4D7E-9D38-4E1A1ED6DDD6}" type="datetime1">
              <a:rPr lang="en-US" smtClean="0"/>
              <a:t>11/1/21</a:t>
            </a:fld>
            <a:endParaRPr lang="en-US" dirty="0"/>
          </a:p>
        </p:txBody>
      </p:sp>
      <p:sp>
        <p:nvSpPr>
          <p:cNvPr id="6" name="Footer Placeholder 5">
            <a:extLst>
              <a:ext uri="{FF2B5EF4-FFF2-40B4-BE49-F238E27FC236}">
                <a16:creationId xmlns:a16="http://schemas.microsoft.com/office/drawing/2014/main" id="{915AA149-47B5-F64B-9F5A-F44E0E492D1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5B25BE7-BB1C-2B45-B920-1C8F66410B17}"/>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671762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40B2-D490-4742-8478-DA80B9FFB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828B2A-8A69-F840-B375-494693668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8D2ED-44DF-434F-B9FF-096506D7724D}"/>
              </a:ext>
            </a:extLst>
          </p:cNvPr>
          <p:cNvSpPr>
            <a:spLocks noGrp="1"/>
          </p:cNvSpPr>
          <p:nvPr>
            <p:ph type="dt" sz="half" idx="10"/>
          </p:nvPr>
        </p:nvSpPr>
        <p:spPr>
          <a:xfrm>
            <a:off x="838200" y="6356350"/>
            <a:ext cx="2743200" cy="365125"/>
          </a:xfrm>
          <a:prstGeom prst="rect">
            <a:avLst/>
          </a:prstGeom>
        </p:spPr>
        <p:txBody>
          <a:bodyPr/>
          <a:lstStyle/>
          <a:p>
            <a:fld id="{D6589FB8-9805-48A8-8132-EF8AFBFFAB61}" type="datetime1">
              <a:rPr lang="en-US" smtClean="0"/>
              <a:t>11/1/21</a:t>
            </a:fld>
            <a:endParaRPr lang="en-US" dirty="0"/>
          </a:p>
        </p:txBody>
      </p:sp>
      <p:sp>
        <p:nvSpPr>
          <p:cNvPr id="5" name="Footer Placeholder 4">
            <a:extLst>
              <a:ext uri="{FF2B5EF4-FFF2-40B4-BE49-F238E27FC236}">
                <a16:creationId xmlns:a16="http://schemas.microsoft.com/office/drawing/2014/main" id="{E5BF6921-F922-1A42-93CC-A5921B4BB1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6C39B24-9253-5F4D-A1DD-D9838BE92524}"/>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4009684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209B2-9C05-A549-AB34-D5398F552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3200A-CA27-CA49-9F07-7E0AD0296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7127C-BBBB-EE40-912B-54F038F5DF4F}"/>
              </a:ext>
            </a:extLst>
          </p:cNvPr>
          <p:cNvSpPr>
            <a:spLocks noGrp="1"/>
          </p:cNvSpPr>
          <p:nvPr>
            <p:ph type="dt" sz="half" idx="10"/>
          </p:nvPr>
        </p:nvSpPr>
        <p:spPr>
          <a:xfrm>
            <a:off x="838200" y="6356350"/>
            <a:ext cx="2743200" cy="365125"/>
          </a:xfrm>
          <a:prstGeom prst="rect">
            <a:avLst/>
          </a:prstGeom>
        </p:spPr>
        <p:txBody>
          <a:bodyPr/>
          <a:lstStyle/>
          <a:p>
            <a:fld id="{96B0B470-A6CC-4637-AC3B-C3DD8D49242D}" type="datetime1">
              <a:rPr lang="en-US" smtClean="0"/>
              <a:t>11/1/21</a:t>
            </a:fld>
            <a:endParaRPr lang="en-US" dirty="0"/>
          </a:p>
        </p:txBody>
      </p:sp>
      <p:sp>
        <p:nvSpPr>
          <p:cNvPr id="5" name="Footer Placeholder 4">
            <a:extLst>
              <a:ext uri="{FF2B5EF4-FFF2-40B4-BE49-F238E27FC236}">
                <a16:creationId xmlns:a16="http://schemas.microsoft.com/office/drawing/2014/main" id="{200E5676-3E1E-0048-918D-149A6490F4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41B5579-5C15-C34C-B074-3850A65DC8B2}"/>
              </a:ext>
            </a:extLst>
          </p:cNvPr>
          <p:cNvSpPr>
            <a:spLocks noGrp="1"/>
          </p:cNvSpPr>
          <p:nvPr>
            <p:ph type="sldNum" sz="quarter" idx="12"/>
          </p:nvPr>
        </p:nvSpPr>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4048486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F4806CE-EE9D-46D8-A0C1-04C171C643E6}"/>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3909762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424289" cy="5811838"/>
          </a:xfrm>
        </p:spPr>
        <p:txBody>
          <a:bodyPr anchor="t"/>
          <a:lstStyle>
            <a:lvl1pPr algn="l">
              <a:defRPr/>
            </a:lvl1pPr>
          </a:lstStyle>
          <a:p>
            <a:r>
              <a:rPr lang="en-US"/>
              <a:t>Click to edit Master title style</a:t>
            </a:r>
          </a:p>
        </p:txBody>
      </p:sp>
      <p:sp>
        <p:nvSpPr>
          <p:cNvPr id="3" name="Content Placeholder 2"/>
          <p:cNvSpPr>
            <a:spLocks noGrp="1"/>
          </p:cNvSpPr>
          <p:nvPr>
            <p:ph idx="1"/>
          </p:nvPr>
        </p:nvSpPr>
        <p:spPr>
          <a:xfrm>
            <a:off x="3465688" y="365125"/>
            <a:ext cx="788811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329590D-4778-4D03-AF19-CEBEFC6F77C5}"/>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3645572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66A3448-9857-444B-AACB-4A50C249F85E}"/>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3728043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003A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003A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4AFFF3E-3BCA-4E6F-80A4-0ACAA55EE561}"/>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311551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CEE-29AF-EF49-8D8D-F27686A82105}"/>
              </a:ext>
            </a:extLst>
          </p:cNvPr>
          <p:cNvSpPr>
            <a:spLocks noGrp="1"/>
          </p:cNvSpPr>
          <p:nvPr>
            <p:ph type="title"/>
          </p:nvPr>
        </p:nvSpPr>
        <p:spPr/>
        <p:txBody>
          <a:bodyPr/>
          <a:lstStyle>
            <a:lvl1pPr algn="ctr">
              <a:defRPr b="1">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51F4FA15-0DC9-E744-A9E7-14F81CD96F99}"/>
              </a:ext>
            </a:extLst>
          </p:cNvPr>
          <p:cNvSpPr>
            <a:spLocks noGrp="1"/>
          </p:cNvSpPr>
          <p:nvPr>
            <p:ph type="dt" sz="half" idx="10"/>
          </p:nvPr>
        </p:nvSpPr>
        <p:spPr>
          <a:xfrm>
            <a:off x="838200" y="6356350"/>
            <a:ext cx="2743200" cy="365125"/>
          </a:xfrm>
          <a:prstGeom prst="rect">
            <a:avLst/>
          </a:prstGeom>
        </p:spPr>
        <p:txBody>
          <a:bodyPr/>
          <a:lstStyle/>
          <a:p>
            <a:fld id="{A444BFFD-F7B4-46DB-81F6-DAC1D10C54EA}" type="datetime1">
              <a:rPr lang="en-US" smtClean="0"/>
              <a:t>11/1/21</a:t>
            </a:fld>
            <a:endParaRPr lang="en-US" dirty="0"/>
          </a:p>
        </p:txBody>
      </p:sp>
      <p:sp>
        <p:nvSpPr>
          <p:cNvPr id="4" name="Footer Placeholder 3">
            <a:extLst>
              <a:ext uri="{FF2B5EF4-FFF2-40B4-BE49-F238E27FC236}">
                <a16:creationId xmlns:a16="http://schemas.microsoft.com/office/drawing/2014/main" id="{304D2A20-BAC8-F643-920F-199861BAEA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B296833A-800B-A043-885B-9C1E861719CA}"/>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2019476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299592-D4E5-4DFA-B656-16E7EDF4F2AF}"/>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601446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D5C3A-FD74-4DD5-BB25-9F77C6DE556C}"/>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1383445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0113D49C-2855-4A76-B068-A7FF4EB31AC7}"/>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10291780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5E96C7E-10AF-4DD9-9482-626A97624AFC}"/>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407132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DBB8C8-11F7-4D91-AD6C-FA7844C0F5DF}"/>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144510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490D2D7-5512-488F-AEFD-D7F03DEE67A2}"/>
              </a:ext>
            </a:extLst>
          </p:cNvPr>
          <p:cNvSpPr>
            <a:spLocks noGrp="1"/>
          </p:cNvSpPr>
          <p:nvPr>
            <p:ph type="sldNum" sz="quarter" idx="10"/>
          </p:nvPr>
        </p:nvSpPr>
        <p:spPr>
          <a:xfrm>
            <a:off x="9272168" y="6113741"/>
            <a:ext cx="2743200" cy="365125"/>
          </a:xfrm>
          <a:prstGeom prst="rect">
            <a:avLst/>
          </a:prstGeom>
        </p:spPr>
        <p:txBody>
          <a:bodyPr/>
          <a:lstStyle/>
          <a:p>
            <a:fld id="{BE5F52DB-ACDA-4817-902A-19AA40F088A1}" type="slidenum">
              <a:rPr lang="en-US" smtClean="0"/>
              <a:t>‹#›</a:t>
            </a:fld>
            <a:endParaRPr lang="en-US" dirty="0"/>
          </a:p>
        </p:txBody>
      </p:sp>
    </p:spTree>
    <p:custDataLst>
      <p:tags r:id="rId1"/>
    </p:custDataLst>
    <p:extLst>
      <p:ext uri="{BB962C8B-B14F-4D97-AF65-F5344CB8AC3E}">
        <p14:creationId xmlns:p14="http://schemas.microsoft.com/office/powerpoint/2010/main" val="38249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6B426F-8981-934F-9EBA-4FEFFD54A3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3012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086F-3700-4341-9FAE-C84B12ADC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5BD0E1-5BA4-FA44-80C0-7EFB6875B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3B4EEE-0A5B-2144-B1D3-5CB8218E8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C661A-ECCD-EF4B-AF8B-58977ED0F55C}"/>
              </a:ext>
            </a:extLst>
          </p:cNvPr>
          <p:cNvSpPr>
            <a:spLocks noGrp="1"/>
          </p:cNvSpPr>
          <p:nvPr>
            <p:ph type="dt" sz="half" idx="10"/>
          </p:nvPr>
        </p:nvSpPr>
        <p:spPr>
          <a:xfrm>
            <a:off x="838200" y="6356350"/>
            <a:ext cx="2743200" cy="365125"/>
          </a:xfrm>
          <a:prstGeom prst="rect">
            <a:avLst/>
          </a:prstGeom>
        </p:spPr>
        <p:txBody>
          <a:bodyPr/>
          <a:lstStyle/>
          <a:p>
            <a:fld id="{6C170B74-7EBD-4C48-A21F-43FFCD206B23}" type="datetime1">
              <a:rPr lang="en-US" smtClean="0"/>
              <a:t>11/1/21</a:t>
            </a:fld>
            <a:endParaRPr lang="en-US" dirty="0"/>
          </a:p>
        </p:txBody>
      </p:sp>
      <p:sp>
        <p:nvSpPr>
          <p:cNvPr id="6" name="Footer Placeholder 5">
            <a:extLst>
              <a:ext uri="{FF2B5EF4-FFF2-40B4-BE49-F238E27FC236}">
                <a16:creationId xmlns:a16="http://schemas.microsoft.com/office/drawing/2014/main" id="{C4DAB423-9C9C-E648-A4F0-B150FA6FABB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1249439-2625-CA4C-BC48-852C92E14B64}"/>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1561579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E91A-E80F-E64F-BDD0-79EAA52D0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D1E727-A474-B44D-9838-3F61C3B2E4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EB3651-040D-4746-A836-05BEEFD7A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9C9D0-980E-D84E-A01D-4199CF177591}"/>
              </a:ext>
            </a:extLst>
          </p:cNvPr>
          <p:cNvSpPr>
            <a:spLocks noGrp="1"/>
          </p:cNvSpPr>
          <p:nvPr>
            <p:ph type="dt" sz="half" idx="10"/>
          </p:nvPr>
        </p:nvSpPr>
        <p:spPr>
          <a:xfrm>
            <a:off x="838200" y="6356350"/>
            <a:ext cx="2743200" cy="365125"/>
          </a:xfrm>
          <a:prstGeom prst="rect">
            <a:avLst/>
          </a:prstGeom>
        </p:spPr>
        <p:txBody>
          <a:bodyPr/>
          <a:lstStyle/>
          <a:p>
            <a:fld id="{D9D5F5D5-2584-4FAE-8DC8-DC7DCE6B6E18}" type="datetime1">
              <a:rPr lang="en-US" smtClean="0"/>
              <a:t>11/1/21</a:t>
            </a:fld>
            <a:endParaRPr lang="en-US" dirty="0"/>
          </a:p>
        </p:txBody>
      </p:sp>
      <p:sp>
        <p:nvSpPr>
          <p:cNvPr id="6" name="Footer Placeholder 5">
            <a:extLst>
              <a:ext uri="{FF2B5EF4-FFF2-40B4-BE49-F238E27FC236}">
                <a16:creationId xmlns:a16="http://schemas.microsoft.com/office/drawing/2014/main" id="{915AA149-47B5-F64B-9F5A-F44E0E492D1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5B25BE7-BB1C-2B45-B920-1C8F66410B17}"/>
              </a:ext>
            </a:extLst>
          </p:cNvPr>
          <p:cNvSpPr>
            <a:spLocks noGrp="1"/>
          </p:cNvSpPr>
          <p:nvPr>
            <p:ph type="sldNum" sz="quarter" idx="12"/>
          </p:nvPr>
        </p:nvSpPr>
        <p:spPr>
          <a:xfrm>
            <a:off x="9279467" y="6125987"/>
            <a:ext cx="2743200" cy="365125"/>
          </a:xfrm>
          <a:prstGeom prst="rect">
            <a:avLst/>
          </a:prstGeom>
        </p:spPr>
        <p:txBody>
          <a:bodyPr/>
          <a:lstStyle/>
          <a:p>
            <a:fld id="{40BD4709-3E75-C046-BA6F-6BE9A1671600}" type="slidenum">
              <a:rPr lang="en-US" smtClean="0"/>
              <a:t>‹#›</a:t>
            </a:fld>
            <a:endParaRPr lang="en-US" dirty="0"/>
          </a:p>
        </p:txBody>
      </p:sp>
    </p:spTree>
    <p:extLst>
      <p:ext uri="{BB962C8B-B14F-4D97-AF65-F5344CB8AC3E}">
        <p14:creationId xmlns:p14="http://schemas.microsoft.com/office/powerpoint/2010/main" val="9288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ags" Target="../tags/tag1.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19AC4-8B86-4547-9736-BBBFA4CA3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8DDDE1-7ED9-0741-ADDA-814ED8480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A1F32FE-0739-FF41-918F-D84970D8BF4A}"/>
              </a:ext>
            </a:extLst>
          </p:cNvPr>
          <p:cNvSpPr/>
          <p:nvPr userDrawn="1"/>
        </p:nvSpPr>
        <p:spPr>
          <a:xfrm>
            <a:off x="0" y="6457245"/>
            <a:ext cx="12192000" cy="4023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FA8028D-40A1-5445-8537-E81FA7F45FF6}"/>
              </a:ext>
            </a:extLst>
          </p:cNvPr>
          <p:cNvSpPr txBox="1"/>
          <p:nvPr userDrawn="1"/>
        </p:nvSpPr>
        <p:spPr>
          <a:xfrm>
            <a:off x="901982" y="6524979"/>
            <a:ext cx="3826934" cy="276999"/>
          </a:xfrm>
          <a:prstGeom prst="rect">
            <a:avLst/>
          </a:prstGeom>
          <a:noFill/>
        </p:spPr>
        <p:txBody>
          <a:bodyPr wrap="square" rtlCol="0">
            <a:spAutoFit/>
          </a:bodyPr>
          <a:lstStyle/>
          <a:p>
            <a:r>
              <a:rPr lang="en-US" sz="1200" b="1" dirty="0">
                <a:solidFill>
                  <a:schemeClr val="bg1"/>
                </a:solidFill>
              </a:rPr>
              <a:t>Training  |  Consulting  |  Events  |  Resources</a:t>
            </a:r>
            <a:endParaRPr lang="en-US" sz="1200" b="1" dirty="0">
              <a:solidFill>
                <a:schemeClr val="bg1"/>
              </a:solidFill>
              <a:latin typeface="Calibri" panose="020F0502020204030204" pitchFamily="34" charset="0"/>
            </a:endParaRPr>
          </a:p>
        </p:txBody>
      </p:sp>
      <p:sp>
        <p:nvSpPr>
          <p:cNvPr id="9" name="TextBox 8">
            <a:extLst>
              <a:ext uri="{FF2B5EF4-FFF2-40B4-BE49-F238E27FC236}">
                <a16:creationId xmlns:a16="http://schemas.microsoft.com/office/drawing/2014/main" id="{77C0DA22-2A15-3C4D-9881-023A79D48471}"/>
              </a:ext>
            </a:extLst>
          </p:cNvPr>
          <p:cNvSpPr txBox="1"/>
          <p:nvPr userDrawn="1"/>
        </p:nvSpPr>
        <p:spPr>
          <a:xfrm>
            <a:off x="8195733" y="6524979"/>
            <a:ext cx="382693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rPr>
              <a:t>©</a:t>
            </a:r>
            <a:r>
              <a:rPr lang="en-US" sz="1200" baseline="0" dirty="0">
                <a:solidFill>
                  <a:schemeClr val="bg1"/>
                </a:solidFill>
                <a:latin typeface="Calibri" panose="020F0502020204030204" pitchFamily="34" charset="0"/>
              </a:rPr>
              <a:t>All Rights Reserved</a:t>
            </a:r>
            <a:r>
              <a:rPr lang="en-US" sz="1200" dirty="0">
                <a:solidFill>
                  <a:schemeClr val="bg1"/>
                </a:solidFill>
                <a:latin typeface="Calibri" panose="020F0502020204030204" pitchFamily="34" charset="0"/>
              </a:rPr>
              <a:t>  |  ICMI.com</a:t>
            </a:r>
          </a:p>
        </p:txBody>
      </p:sp>
      <p:pic>
        <p:nvPicPr>
          <p:cNvPr id="5" name="Picture 4" descr="A picture containing drawing&#10;&#10;Description automatically generated">
            <a:extLst>
              <a:ext uri="{FF2B5EF4-FFF2-40B4-BE49-F238E27FC236}">
                <a16:creationId xmlns:a16="http://schemas.microsoft.com/office/drawing/2014/main" id="{AED4C691-0855-2A4A-951B-1B2B42A54592}"/>
              </a:ext>
            </a:extLst>
          </p:cNvPr>
          <p:cNvPicPr>
            <a:picLocks noChangeAspect="1"/>
          </p:cNvPicPr>
          <p:nvPr userDrawn="1"/>
        </p:nvPicPr>
        <p:blipFill>
          <a:blip r:embed="rId14"/>
          <a:stretch>
            <a:fillRect/>
          </a:stretch>
        </p:blipFill>
        <p:spPr>
          <a:xfrm>
            <a:off x="133425" y="6550347"/>
            <a:ext cx="704775" cy="216131"/>
          </a:xfrm>
          <a:prstGeom prst="rect">
            <a:avLst/>
          </a:prstGeom>
        </p:spPr>
      </p:pic>
      <p:sp>
        <p:nvSpPr>
          <p:cNvPr id="4" name="TextBox 3">
            <a:extLst>
              <a:ext uri="{FF2B5EF4-FFF2-40B4-BE49-F238E27FC236}">
                <a16:creationId xmlns:a16="http://schemas.microsoft.com/office/drawing/2014/main" id="{9E3AFBA2-4520-C244-B987-A5B25981B44E}"/>
              </a:ext>
            </a:extLst>
          </p:cNvPr>
          <p:cNvSpPr txBox="1"/>
          <p:nvPr userDrawn="1"/>
        </p:nvSpPr>
        <p:spPr>
          <a:xfrm>
            <a:off x="178904" y="24847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73629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924C5-AD5E-C149-BCE3-30ECB44DF1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63367-31AD-054A-BB91-F504A3E971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3B5AD-DFE4-824F-B2AC-2BC8DC41B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085D2-BDC3-4403-A98E-82F885B75E76}" type="datetime1">
              <a:rPr lang="en-US" smtClean="0"/>
              <a:t>11/1/21</a:t>
            </a:fld>
            <a:endParaRPr lang="en-US" dirty="0"/>
          </a:p>
        </p:txBody>
      </p:sp>
      <p:sp>
        <p:nvSpPr>
          <p:cNvPr id="5" name="Footer Placeholder 4">
            <a:extLst>
              <a:ext uri="{FF2B5EF4-FFF2-40B4-BE49-F238E27FC236}">
                <a16:creationId xmlns:a16="http://schemas.microsoft.com/office/drawing/2014/main" id="{6634B1BB-39D9-3649-8928-B69C366169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4AC7C2E-F26B-A649-941B-A83F76EEE8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1B057-8361-CD49-BAEE-3368045B31CC}" type="slidenum">
              <a:rPr lang="en-US" smtClean="0"/>
              <a:t>‹#›</a:t>
            </a:fld>
            <a:endParaRPr lang="en-US" dirty="0"/>
          </a:p>
        </p:txBody>
      </p:sp>
    </p:spTree>
    <p:extLst>
      <p:ext uri="{BB962C8B-B14F-4D97-AF65-F5344CB8AC3E}">
        <p14:creationId xmlns:p14="http://schemas.microsoft.com/office/powerpoint/2010/main" val="714809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19AC4-8B86-4547-9736-BBBFA4CA3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8DDDE1-7ED9-0741-ADDA-814ED8480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A1F32FE-0739-FF41-918F-D84970D8BF4A}"/>
              </a:ext>
            </a:extLst>
          </p:cNvPr>
          <p:cNvSpPr/>
          <p:nvPr userDrawn="1"/>
        </p:nvSpPr>
        <p:spPr>
          <a:xfrm>
            <a:off x="0" y="6457245"/>
            <a:ext cx="12192000" cy="4023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454E9EB-88A7-1744-9D91-85ECE25BA06F}"/>
              </a:ext>
            </a:extLst>
          </p:cNvPr>
          <p:cNvSpPr txBox="1"/>
          <p:nvPr userDrawn="1"/>
        </p:nvSpPr>
        <p:spPr>
          <a:xfrm>
            <a:off x="901982" y="6524979"/>
            <a:ext cx="3826934" cy="276999"/>
          </a:xfrm>
          <a:prstGeom prst="rect">
            <a:avLst/>
          </a:prstGeom>
          <a:noFill/>
        </p:spPr>
        <p:txBody>
          <a:bodyPr wrap="square" rtlCol="0">
            <a:spAutoFit/>
          </a:bodyPr>
          <a:lstStyle/>
          <a:p>
            <a:r>
              <a:rPr lang="en-US" sz="1200" b="1" dirty="0">
                <a:solidFill>
                  <a:schemeClr val="bg1"/>
                </a:solidFill>
              </a:rPr>
              <a:t>Training  |  Consulting  |  Events  |  Resources</a:t>
            </a:r>
            <a:endParaRPr lang="en-US" sz="1200" b="1" dirty="0">
              <a:solidFill>
                <a:schemeClr val="bg1"/>
              </a:solidFill>
              <a:latin typeface="Calibri" panose="020F0502020204030204" pitchFamily="34" charset="0"/>
            </a:endParaRPr>
          </a:p>
        </p:txBody>
      </p:sp>
      <p:sp>
        <p:nvSpPr>
          <p:cNvPr id="16" name="TextBox 15">
            <a:extLst>
              <a:ext uri="{FF2B5EF4-FFF2-40B4-BE49-F238E27FC236}">
                <a16:creationId xmlns:a16="http://schemas.microsoft.com/office/drawing/2014/main" id="{AB95685E-B735-BA4E-A55D-5EC29FB8E327}"/>
              </a:ext>
            </a:extLst>
          </p:cNvPr>
          <p:cNvSpPr txBox="1"/>
          <p:nvPr userDrawn="1"/>
        </p:nvSpPr>
        <p:spPr>
          <a:xfrm>
            <a:off x="8195733" y="6524979"/>
            <a:ext cx="382693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rPr>
              <a:t>©</a:t>
            </a:r>
            <a:r>
              <a:rPr lang="en-US" sz="1200" baseline="0" dirty="0">
                <a:solidFill>
                  <a:schemeClr val="bg1"/>
                </a:solidFill>
                <a:latin typeface="Calibri" panose="020F0502020204030204" pitchFamily="34" charset="0"/>
              </a:rPr>
              <a:t>All Rights Reserved</a:t>
            </a:r>
            <a:r>
              <a:rPr lang="en-US" sz="1200" dirty="0">
                <a:solidFill>
                  <a:schemeClr val="bg1"/>
                </a:solidFill>
                <a:latin typeface="Calibri" panose="020F0502020204030204" pitchFamily="34" charset="0"/>
              </a:rPr>
              <a:t>  |  ICMI.com</a:t>
            </a:r>
          </a:p>
        </p:txBody>
      </p:sp>
      <p:pic>
        <p:nvPicPr>
          <p:cNvPr id="17" name="Picture 16" descr="A picture containing drawing&#10;&#10;Description automatically generated">
            <a:extLst>
              <a:ext uri="{FF2B5EF4-FFF2-40B4-BE49-F238E27FC236}">
                <a16:creationId xmlns:a16="http://schemas.microsoft.com/office/drawing/2014/main" id="{C3D4F00B-CC06-7B48-970B-D6E9D867865E}"/>
              </a:ext>
            </a:extLst>
          </p:cNvPr>
          <p:cNvPicPr>
            <a:picLocks noChangeAspect="1"/>
          </p:cNvPicPr>
          <p:nvPr userDrawn="1"/>
        </p:nvPicPr>
        <p:blipFill>
          <a:blip r:embed="rId14"/>
          <a:stretch>
            <a:fillRect/>
          </a:stretch>
        </p:blipFill>
        <p:spPr>
          <a:xfrm>
            <a:off x="133425" y="6550347"/>
            <a:ext cx="704775" cy="216131"/>
          </a:xfrm>
          <a:prstGeom prst="rect">
            <a:avLst/>
          </a:prstGeom>
        </p:spPr>
      </p:pic>
    </p:spTree>
    <p:extLst>
      <p:ext uri="{BB962C8B-B14F-4D97-AF65-F5344CB8AC3E}">
        <p14:creationId xmlns:p14="http://schemas.microsoft.com/office/powerpoint/2010/main" val="7269473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19AC4-8B86-4547-9736-BBBFA4CA3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8DDDE1-7ED9-0741-ADDA-814ED8480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844F312-C97E-FB43-A17F-B93DDAF05742}"/>
              </a:ext>
            </a:extLst>
          </p:cNvPr>
          <p:cNvSpPr>
            <a:spLocks noGrp="1"/>
          </p:cNvSpPr>
          <p:nvPr>
            <p:ph type="sldNum" sz="quarter" idx="4"/>
          </p:nvPr>
        </p:nvSpPr>
        <p:spPr>
          <a:xfrm>
            <a:off x="9279467" y="6125987"/>
            <a:ext cx="2743200" cy="365125"/>
          </a:xfrm>
          <a:prstGeom prst="rect">
            <a:avLst/>
          </a:prstGeom>
        </p:spPr>
        <p:txBody>
          <a:bodyPr vert="horz" lIns="91440" tIns="45720" rIns="91440" bIns="45720" rtlCol="0" anchor="ctr"/>
          <a:lstStyle>
            <a:lvl1pPr algn="r">
              <a:defRPr sz="1200">
                <a:solidFill>
                  <a:schemeClr val="bg1"/>
                </a:solidFill>
              </a:defRPr>
            </a:lvl1pPr>
          </a:lstStyle>
          <a:p>
            <a:fld id="{40BD4709-3E75-C046-BA6F-6BE9A1671600}" type="slidenum">
              <a:rPr lang="en-US" smtClean="0"/>
              <a:pPr/>
              <a:t>‹#›</a:t>
            </a:fld>
            <a:endParaRPr lang="en-US" dirty="0"/>
          </a:p>
        </p:txBody>
      </p:sp>
      <p:sp>
        <p:nvSpPr>
          <p:cNvPr id="7" name="Rectangle 6">
            <a:extLst>
              <a:ext uri="{FF2B5EF4-FFF2-40B4-BE49-F238E27FC236}">
                <a16:creationId xmlns:a16="http://schemas.microsoft.com/office/drawing/2014/main" id="{CA1F32FE-0739-FF41-918F-D84970D8BF4A}"/>
              </a:ext>
            </a:extLst>
          </p:cNvPr>
          <p:cNvSpPr/>
          <p:nvPr userDrawn="1"/>
        </p:nvSpPr>
        <p:spPr>
          <a:xfrm>
            <a:off x="0" y="6457245"/>
            <a:ext cx="12192000" cy="4023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D71B13A-2FF0-F848-9002-5953201FBCF6}"/>
              </a:ext>
            </a:extLst>
          </p:cNvPr>
          <p:cNvSpPr txBox="1"/>
          <p:nvPr userDrawn="1"/>
        </p:nvSpPr>
        <p:spPr>
          <a:xfrm>
            <a:off x="901982" y="6524979"/>
            <a:ext cx="3826934" cy="276999"/>
          </a:xfrm>
          <a:prstGeom prst="rect">
            <a:avLst/>
          </a:prstGeom>
          <a:noFill/>
        </p:spPr>
        <p:txBody>
          <a:bodyPr wrap="square" rtlCol="0">
            <a:spAutoFit/>
          </a:bodyPr>
          <a:lstStyle/>
          <a:p>
            <a:r>
              <a:rPr lang="en-US" sz="1200" b="1" dirty="0">
                <a:solidFill>
                  <a:schemeClr val="bg1"/>
                </a:solidFill>
              </a:rPr>
              <a:t>Training  |  Consulting  |  Events  |  Resources</a:t>
            </a:r>
            <a:endParaRPr lang="en-US" sz="1200" b="1" dirty="0">
              <a:solidFill>
                <a:schemeClr val="bg1"/>
              </a:solidFill>
              <a:latin typeface="Calibri" panose="020F0502020204030204" pitchFamily="34" charset="0"/>
            </a:endParaRPr>
          </a:p>
        </p:txBody>
      </p:sp>
      <p:sp>
        <p:nvSpPr>
          <p:cNvPr id="9" name="TextBox 8">
            <a:extLst>
              <a:ext uri="{FF2B5EF4-FFF2-40B4-BE49-F238E27FC236}">
                <a16:creationId xmlns:a16="http://schemas.microsoft.com/office/drawing/2014/main" id="{6D79CAE0-1339-0749-9472-BCB9682E6EB2}"/>
              </a:ext>
            </a:extLst>
          </p:cNvPr>
          <p:cNvSpPr txBox="1"/>
          <p:nvPr userDrawn="1"/>
        </p:nvSpPr>
        <p:spPr>
          <a:xfrm>
            <a:off x="8195733" y="6524979"/>
            <a:ext cx="382693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rPr>
              <a:t>©</a:t>
            </a:r>
            <a:r>
              <a:rPr lang="en-US" sz="1200" baseline="0" dirty="0">
                <a:solidFill>
                  <a:schemeClr val="bg1"/>
                </a:solidFill>
                <a:latin typeface="Calibri" panose="020F0502020204030204" pitchFamily="34" charset="0"/>
              </a:rPr>
              <a:t>All Rights Reserved</a:t>
            </a:r>
            <a:r>
              <a:rPr lang="en-US" sz="1200" dirty="0">
                <a:solidFill>
                  <a:schemeClr val="bg1"/>
                </a:solidFill>
                <a:latin typeface="Calibri" panose="020F0502020204030204" pitchFamily="34" charset="0"/>
              </a:rPr>
              <a:t>  |  ICMI.com</a:t>
            </a:r>
          </a:p>
        </p:txBody>
      </p:sp>
      <p:pic>
        <p:nvPicPr>
          <p:cNvPr id="12" name="Picture 11" descr="A picture containing drawing&#10;&#10;Description automatically generated">
            <a:extLst>
              <a:ext uri="{FF2B5EF4-FFF2-40B4-BE49-F238E27FC236}">
                <a16:creationId xmlns:a16="http://schemas.microsoft.com/office/drawing/2014/main" id="{603A662A-1279-064B-AE5E-D059246CF602}"/>
              </a:ext>
            </a:extLst>
          </p:cNvPr>
          <p:cNvPicPr>
            <a:picLocks noChangeAspect="1"/>
          </p:cNvPicPr>
          <p:nvPr userDrawn="1"/>
        </p:nvPicPr>
        <p:blipFill>
          <a:blip r:embed="rId14"/>
          <a:stretch>
            <a:fillRect/>
          </a:stretch>
        </p:blipFill>
        <p:spPr>
          <a:xfrm>
            <a:off x="133425" y="6550347"/>
            <a:ext cx="704775" cy="216131"/>
          </a:xfrm>
          <a:prstGeom prst="rect">
            <a:avLst/>
          </a:prstGeom>
        </p:spPr>
      </p:pic>
    </p:spTree>
    <p:extLst>
      <p:ext uri="{BB962C8B-B14F-4D97-AF65-F5344CB8AC3E}">
        <p14:creationId xmlns:p14="http://schemas.microsoft.com/office/powerpoint/2010/main" val="2456879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19AC4-8B86-4547-9736-BBBFA4CA3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8DDDE1-7ED9-0741-ADDA-814ED8480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844F312-C97E-FB43-A17F-B93DDAF05742}"/>
              </a:ext>
            </a:extLst>
          </p:cNvPr>
          <p:cNvSpPr>
            <a:spLocks noGrp="1"/>
          </p:cNvSpPr>
          <p:nvPr>
            <p:ph type="sldNum" sz="quarter" idx="4"/>
          </p:nvPr>
        </p:nvSpPr>
        <p:spPr>
          <a:xfrm>
            <a:off x="9279467" y="6125987"/>
            <a:ext cx="2743200" cy="365125"/>
          </a:xfrm>
          <a:prstGeom prst="rect">
            <a:avLst/>
          </a:prstGeom>
        </p:spPr>
        <p:txBody>
          <a:bodyPr vert="horz" lIns="91440" tIns="45720" rIns="91440" bIns="45720" rtlCol="0" anchor="ctr"/>
          <a:lstStyle>
            <a:lvl1pPr algn="r">
              <a:defRPr sz="1200">
                <a:solidFill>
                  <a:schemeClr val="bg1"/>
                </a:solidFill>
              </a:defRPr>
            </a:lvl1pPr>
          </a:lstStyle>
          <a:p>
            <a:fld id="{40BD4709-3E75-C046-BA6F-6BE9A1671600}" type="slidenum">
              <a:rPr lang="en-US" smtClean="0"/>
              <a:pPr/>
              <a:t>‹#›</a:t>
            </a:fld>
            <a:endParaRPr lang="en-US" dirty="0"/>
          </a:p>
        </p:txBody>
      </p:sp>
      <p:sp>
        <p:nvSpPr>
          <p:cNvPr id="7" name="Rectangle 6">
            <a:extLst>
              <a:ext uri="{FF2B5EF4-FFF2-40B4-BE49-F238E27FC236}">
                <a16:creationId xmlns:a16="http://schemas.microsoft.com/office/drawing/2014/main" id="{CA1F32FE-0739-FF41-918F-D84970D8BF4A}"/>
              </a:ext>
            </a:extLst>
          </p:cNvPr>
          <p:cNvSpPr/>
          <p:nvPr userDrawn="1"/>
        </p:nvSpPr>
        <p:spPr>
          <a:xfrm>
            <a:off x="0" y="6457245"/>
            <a:ext cx="12192000" cy="4023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41EB88B-B373-1F49-8416-5A08772E7851}"/>
              </a:ext>
            </a:extLst>
          </p:cNvPr>
          <p:cNvSpPr txBox="1"/>
          <p:nvPr userDrawn="1"/>
        </p:nvSpPr>
        <p:spPr>
          <a:xfrm>
            <a:off x="901982" y="6524979"/>
            <a:ext cx="3826934" cy="276999"/>
          </a:xfrm>
          <a:prstGeom prst="rect">
            <a:avLst/>
          </a:prstGeom>
          <a:noFill/>
        </p:spPr>
        <p:txBody>
          <a:bodyPr wrap="square" rtlCol="0">
            <a:spAutoFit/>
          </a:bodyPr>
          <a:lstStyle/>
          <a:p>
            <a:r>
              <a:rPr lang="en-US" sz="1200" b="1" dirty="0">
                <a:solidFill>
                  <a:schemeClr val="bg1"/>
                </a:solidFill>
              </a:rPr>
              <a:t>Training  |  Consulting  |  Events  |  Resources</a:t>
            </a:r>
            <a:endParaRPr lang="en-US" sz="1200" b="1" dirty="0">
              <a:solidFill>
                <a:schemeClr val="bg1"/>
              </a:solidFill>
              <a:latin typeface="Calibri" panose="020F0502020204030204" pitchFamily="34" charset="0"/>
            </a:endParaRPr>
          </a:p>
        </p:txBody>
      </p:sp>
      <p:sp>
        <p:nvSpPr>
          <p:cNvPr id="15" name="TextBox 14">
            <a:extLst>
              <a:ext uri="{FF2B5EF4-FFF2-40B4-BE49-F238E27FC236}">
                <a16:creationId xmlns:a16="http://schemas.microsoft.com/office/drawing/2014/main" id="{ADCEFF74-7AC3-A44C-A4CB-B935CF35132B}"/>
              </a:ext>
            </a:extLst>
          </p:cNvPr>
          <p:cNvSpPr txBox="1"/>
          <p:nvPr userDrawn="1"/>
        </p:nvSpPr>
        <p:spPr>
          <a:xfrm>
            <a:off x="8195733" y="6524979"/>
            <a:ext cx="382693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rPr>
              <a:t>©</a:t>
            </a:r>
            <a:r>
              <a:rPr lang="en-US" sz="1200" baseline="0" dirty="0">
                <a:solidFill>
                  <a:schemeClr val="bg1"/>
                </a:solidFill>
                <a:latin typeface="Calibri" panose="020F0502020204030204" pitchFamily="34" charset="0"/>
              </a:rPr>
              <a:t>All Rights Reserved</a:t>
            </a:r>
            <a:r>
              <a:rPr lang="en-US" sz="1200" dirty="0">
                <a:solidFill>
                  <a:schemeClr val="bg1"/>
                </a:solidFill>
                <a:latin typeface="Calibri" panose="020F0502020204030204" pitchFamily="34" charset="0"/>
              </a:rPr>
              <a:t>  |  ICMI.com</a:t>
            </a:r>
          </a:p>
        </p:txBody>
      </p:sp>
      <p:pic>
        <p:nvPicPr>
          <p:cNvPr id="16" name="Picture 15" descr="A picture containing drawing&#10;&#10;Description automatically generated">
            <a:extLst>
              <a:ext uri="{FF2B5EF4-FFF2-40B4-BE49-F238E27FC236}">
                <a16:creationId xmlns:a16="http://schemas.microsoft.com/office/drawing/2014/main" id="{F0213033-1E31-1243-A0E7-C3929AF7FC89}"/>
              </a:ext>
            </a:extLst>
          </p:cNvPr>
          <p:cNvPicPr>
            <a:picLocks noChangeAspect="1"/>
          </p:cNvPicPr>
          <p:nvPr userDrawn="1"/>
        </p:nvPicPr>
        <p:blipFill>
          <a:blip r:embed="rId14"/>
          <a:stretch>
            <a:fillRect/>
          </a:stretch>
        </p:blipFill>
        <p:spPr>
          <a:xfrm>
            <a:off x="133425" y="6550347"/>
            <a:ext cx="704775" cy="216131"/>
          </a:xfrm>
          <a:prstGeom prst="rect">
            <a:avLst/>
          </a:prstGeom>
        </p:spPr>
      </p:pic>
    </p:spTree>
    <p:extLst>
      <p:ext uri="{BB962C8B-B14F-4D97-AF65-F5344CB8AC3E}">
        <p14:creationId xmlns:p14="http://schemas.microsoft.com/office/powerpoint/2010/main" val="19084671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57245"/>
            <a:ext cx="12192000" cy="4023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08695656-D8D1-6B41-A9AF-3BB223E1F459}"/>
              </a:ext>
            </a:extLst>
          </p:cNvPr>
          <p:cNvSpPr txBox="1">
            <a:spLocks/>
          </p:cNvSpPr>
          <p:nvPr userDrawn="1"/>
        </p:nvSpPr>
        <p:spPr>
          <a:xfrm>
            <a:off x="9279467" y="61259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BD4709-3E75-C046-BA6F-6BE9A1671600}" type="slidenum">
              <a:rPr lang="en-US" smtClean="0">
                <a:solidFill>
                  <a:schemeClr val="bg2">
                    <a:lumMod val="90000"/>
                  </a:schemeClr>
                </a:solidFill>
              </a:rPr>
              <a:pPr/>
              <a:t>‹#›</a:t>
            </a:fld>
            <a:endParaRPr lang="en-US" dirty="0">
              <a:solidFill>
                <a:schemeClr val="bg2">
                  <a:lumMod val="90000"/>
                </a:schemeClr>
              </a:solidFill>
            </a:endParaRPr>
          </a:p>
        </p:txBody>
      </p:sp>
      <p:sp>
        <p:nvSpPr>
          <p:cNvPr id="15" name="TextBox 14">
            <a:extLst>
              <a:ext uri="{FF2B5EF4-FFF2-40B4-BE49-F238E27FC236}">
                <a16:creationId xmlns:a16="http://schemas.microsoft.com/office/drawing/2014/main" id="{D293D77C-6371-4C4B-B6A1-4ED5D34DE3F4}"/>
              </a:ext>
            </a:extLst>
          </p:cNvPr>
          <p:cNvSpPr txBox="1"/>
          <p:nvPr userDrawn="1"/>
        </p:nvSpPr>
        <p:spPr>
          <a:xfrm>
            <a:off x="901982" y="6524979"/>
            <a:ext cx="3826934" cy="276999"/>
          </a:xfrm>
          <a:prstGeom prst="rect">
            <a:avLst/>
          </a:prstGeom>
          <a:noFill/>
        </p:spPr>
        <p:txBody>
          <a:bodyPr wrap="square" rtlCol="0">
            <a:spAutoFit/>
          </a:bodyPr>
          <a:lstStyle/>
          <a:p>
            <a:r>
              <a:rPr lang="en-US" sz="1200" b="1" dirty="0">
                <a:solidFill>
                  <a:schemeClr val="bg1"/>
                </a:solidFill>
              </a:rPr>
              <a:t>Training  |  Consulting  |  Events  |  Resources</a:t>
            </a:r>
            <a:endParaRPr lang="en-US" sz="1200" b="1" dirty="0">
              <a:solidFill>
                <a:schemeClr val="bg1"/>
              </a:solidFill>
              <a:latin typeface="Calibri" panose="020F0502020204030204" pitchFamily="34" charset="0"/>
            </a:endParaRPr>
          </a:p>
        </p:txBody>
      </p:sp>
      <p:sp>
        <p:nvSpPr>
          <p:cNvPr id="16" name="TextBox 15">
            <a:extLst>
              <a:ext uri="{FF2B5EF4-FFF2-40B4-BE49-F238E27FC236}">
                <a16:creationId xmlns:a16="http://schemas.microsoft.com/office/drawing/2014/main" id="{A6A85589-AE77-C049-9400-6899327D5DFC}"/>
              </a:ext>
            </a:extLst>
          </p:cNvPr>
          <p:cNvSpPr txBox="1"/>
          <p:nvPr userDrawn="1"/>
        </p:nvSpPr>
        <p:spPr>
          <a:xfrm>
            <a:off x="8195733" y="6524979"/>
            <a:ext cx="382693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rPr>
              <a:t>©</a:t>
            </a:r>
            <a:r>
              <a:rPr lang="en-US" sz="1200" baseline="0" dirty="0">
                <a:solidFill>
                  <a:schemeClr val="bg1"/>
                </a:solidFill>
                <a:latin typeface="Calibri" panose="020F0502020204030204" pitchFamily="34" charset="0"/>
              </a:rPr>
              <a:t>All Rights Reserved</a:t>
            </a:r>
            <a:r>
              <a:rPr lang="en-US" sz="1200" dirty="0">
                <a:solidFill>
                  <a:schemeClr val="bg1"/>
                </a:solidFill>
                <a:latin typeface="Calibri" panose="020F0502020204030204" pitchFamily="34" charset="0"/>
              </a:rPr>
              <a:t>  |  ICMI.com</a:t>
            </a:r>
          </a:p>
        </p:txBody>
      </p:sp>
      <p:pic>
        <p:nvPicPr>
          <p:cNvPr id="17" name="Picture 16" descr="A picture containing drawing&#10;&#10;Description automatically generated">
            <a:extLst>
              <a:ext uri="{FF2B5EF4-FFF2-40B4-BE49-F238E27FC236}">
                <a16:creationId xmlns:a16="http://schemas.microsoft.com/office/drawing/2014/main" id="{BD482985-5456-6F49-A2B4-DDB8FDE3AC19}"/>
              </a:ext>
            </a:extLst>
          </p:cNvPr>
          <p:cNvPicPr>
            <a:picLocks noChangeAspect="1"/>
          </p:cNvPicPr>
          <p:nvPr userDrawn="1"/>
        </p:nvPicPr>
        <p:blipFill>
          <a:blip r:embed="rId14"/>
          <a:stretch>
            <a:fillRect/>
          </a:stretch>
        </p:blipFill>
        <p:spPr>
          <a:xfrm>
            <a:off x="133425" y="6550347"/>
            <a:ext cx="704775" cy="216131"/>
          </a:xfrm>
          <a:prstGeom prst="rect">
            <a:avLst/>
          </a:prstGeom>
        </p:spPr>
      </p:pic>
    </p:spTree>
    <p:custDataLst>
      <p:tags r:id="rId12"/>
    </p:custDataLst>
    <p:extLst>
      <p:ext uri="{BB962C8B-B14F-4D97-AF65-F5344CB8AC3E}">
        <p14:creationId xmlns:p14="http://schemas.microsoft.com/office/powerpoint/2010/main" val="1000035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lvl1pPr algn="ctr"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10769"/>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cmi.com/resources/research/the-state-of-workforce-management-2021" TargetMode="Externa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hyperlink" Target="https://www.icmi.com/resources/research/the-contact-center-workforce-of-the-futur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chart" Target="../charts/chart14.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4.xml"/><Relationship Id="rId4" Type="http://schemas.openxmlformats.org/officeDocument/2006/relationships/chart" Target="../charts/char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41.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microsoft.com/office/2014/relationships/chartEx" Target="../charts/chartEx1.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37.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FC4B16BC-2181-A94E-964D-DFDC01B24426}"/>
              </a:ext>
            </a:extLst>
          </p:cNvPr>
          <p:cNvPicPr>
            <a:picLocks noChangeAspect="1"/>
          </p:cNvPicPr>
          <p:nvPr/>
        </p:nvPicPr>
        <p:blipFill>
          <a:blip r:embed="rId4"/>
          <a:stretch>
            <a:fillRect/>
          </a:stretch>
        </p:blipFill>
        <p:spPr>
          <a:xfrm>
            <a:off x="1977226" y="2061567"/>
            <a:ext cx="8237549" cy="2734866"/>
          </a:xfrm>
          <a:prstGeom prst="rect">
            <a:avLst/>
          </a:prstGeom>
        </p:spPr>
      </p:pic>
    </p:spTree>
    <p:extLst>
      <p:ext uri="{BB962C8B-B14F-4D97-AF65-F5344CB8AC3E}">
        <p14:creationId xmlns:p14="http://schemas.microsoft.com/office/powerpoint/2010/main" val="223438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Turnover</a:t>
            </a:r>
          </a:p>
        </p:txBody>
      </p:sp>
      <p:graphicFrame>
        <p:nvGraphicFramePr>
          <p:cNvPr id="4" name="Chart 3">
            <a:extLst>
              <a:ext uri="{FF2B5EF4-FFF2-40B4-BE49-F238E27FC236}">
                <a16:creationId xmlns:a16="http://schemas.microsoft.com/office/drawing/2014/main" id="{5FD041D7-8D46-A24C-A6AF-FB71DBF6D314}"/>
              </a:ext>
            </a:extLst>
          </p:cNvPr>
          <p:cNvGraphicFramePr/>
          <p:nvPr>
            <p:extLst>
              <p:ext uri="{D42A27DB-BD31-4B8C-83A1-F6EECF244321}">
                <p14:modId xmlns:p14="http://schemas.microsoft.com/office/powerpoint/2010/main" val="1995476093"/>
              </p:ext>
            </p:extLst>
          </p:nvPr>
        </p:nvGraphicFramePr>
        <p:xfrm>
          <a:off x="427233" y="1270001"/>
          <a:ext cx="5597647" cy="4419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B98382A8-ABC5-4A49-80EF-7E4199D5E9DA}"/>
              </a:ext>
            </a:extLst>
          </p:cNvPr>
          <p:cNvGraphicFramePr/>
          <p:nvPr>
            <p:extLst>
              <p:ext uri="{D42A27DB-BD31-4B8C-83A1-F6EECF244321}">
                <p14:modId xmlns:p14="http://schemas.microsoft.com/office/powerpoint/2010/main" val="2884094832"/>
              </p:ext>
            </p:extLst>
          </p:nvPr>
        </p:nvGraphicFramePr>
        <p:xfrm>
          <a:off x="6167122" y="1270001"/>
          <a:ext cx="5597647"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D0922050-075F-D24D-865F-B227292BFC2D}"/>
              </a:ext>
            </a:extLst>
          </p:cNvPr>
          <p:cNvSpPr/>
          <p:nvPr/>
        </p:nvSpPr>
        <p:spPr>
          <a:xfrm>
            <a:off x="5287346" y="5953760"/>
            <a:ext cx="203200" cy="203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2126F3D-95FF-1443-BE2B-2223FCF306E9}"/>
              </a:ext>
            </a:extLst>
          </p:cNvPr>
          <p:cNvSpPr/>
          <p:nvPr/>
        </p:nvSpPr>
        <p:spPr>
          <a:xfrm>
            <a:off x="1283203" y="5953760"/>
            <a:ext cx="203200"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0245512-66A2-F64D-AA7A-3E2BF248C774}"/>
              </a:ext>
            </a:extLst>
          </p:cNvPr>
          <p:cNvSpPr/>
          <p:nvPr/>
        </p:nvSpPr>
        <p:spPr>
          <a:xfrm>
            <a:off x="9336443" y="5953760"/>
            <a:ext cx="203200" cy="203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48B9D82-7AAA-7B4A-8562-7AE4AC1F740B}"/>
              </a:ext>
            </a:extLst>
          </p:cNvPr>
          <p:cNvSpPr txBox="1"/>
          <p:nvPr/>
        </p:nvSpPr>
        <p:spPr>
          <a:xfrm>
            <a:off x="1552891" y="5916860"/>
            <a:ext cx="3386662" cy="276999"/>
          </a:xfrm>
          <a:prstGeom prst="rect">
            <a:avLst/>
          </a:prstGeom>
          <a:noFill/>
        </p:spPr>
        <p:txBody>
          <a:bodyPr wrap="square" rtlCol="0">
            <a:spAutoFit/>
          </a:bodyPr>
          <a:lstStyle/>
          <a:p>
            <a:r>
              <a:rPr lang="en-US" sz="1200" dirty="0"/>
              <a:t>Changed positions but stayed in the contact center</a:t>
            </a:r>
          </a:p>
        </p:txBody>
      </p:sp>
      <p:sp>
        <p:nvSpPr>
          <p:cNvPr id="10" name="TextBox 9">
            <a:extLst>
              <a:ext uri="{FF2B5EF4-FFF2-40B4-BE49-F238E27FC236}">
                <a16:creationId xmlns:a16="http://schemas.microsoft.com/office/drawing/2014/main" id="{A5CF8CF7-D4E4-5640-ACE0-14C9E8BE29B9}"/>
              </a:ext>
            </a:extLst>
          </p:cNvPr>
          <p:cNvSpPr txBox="1"/>
          <p:nvPr/>
        </p:nvSpPr>
        <p:spPr>
          <a:xfrm>
            <a:off x="9606131" y="5916860"/>
            <a:ext cx="2034988" cy="276999"/>
          </a:xfrm>
          <a:prstGeom prst="rect">
            <a:avLst/>
          </a:prstGeom>
          <a:noFill/>
        </p:spPr>
        <p:txBody>
          <a:bodyPr wrap="square" rtlCol="0">
            <a:spAutoFit/>
          </a:bodyPr>
          <a:lstStyle/>
          <a:p>
            <a:r>
              <a:rPr lang="en-US" sz="1200" dirty="0"/>
              <a:t>Left the company</a:t>
            </a:r>
          </a:p>
        </p:txBody>
      </p:sp>
      <p:sp>
        <p:nvSpPr>
          <p:cNvPr id="11" name="TextBox 10">
            <a:extLst>
              <a:ext uri="{FF2B5EF4-FFF2-40B4-BE49-F238E27FC236}">
                <a16:creationId xmlns:a16="http://schemas.microsoft.com/office/drawing/2014/main" id="{D74424E0-6503-0847-9C18-513CA2F01F25}"/>
              </a:ext>
            </a:extLst>
          </p:cNvPr>
          <p:cNvSpPr txBox="1"/>
          <p:nvPr/>
        </p:nvSpPr>
        <p:spPr>
          <a:xfrm>
            <a:off x="5557034" y="5916860"/>
            <a:ext cx="3520216" cy="276999"/>
          </a:xfrm>
          <a:prstGeom prst="rect">
            <a:avLst/>
          </a:prstGeom>
          <a:noFill/>
        </p:spPr>
        <p:txBody>
          <a:bodyPr wrap="square" rtlCol="0">
            <a:spAutoFit/>
          </a:bodyPr>
          <a:lstStyle/>
          <a:p>
            <a:r>
              <a:rPr lang="en-US" sz="1200" dirty="0"/>
              <a:t>Left the contact center but stayed with the company</a:t>
            </a:r>
          </a:p>
        </p:txBody>
      </p:sp>
    </p:spTree>
    <p:extLst>
      <p:ext uri="{BB962C8B-B14F-4D97-AF65-F5344CB8AC3E}">
        <p14:creationId xmlns:p14="http://schemas.microsoft.com/office/powerpoint/2010/main" val="1682917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Tenure by Role</a:t>
            </a:r>
          </a:p>
        </p:txBody>
      </p:sp>
      <p:graphicFrame>
        <p:nvGraphicFramePr>
          <p:cNvPr id="4" name="Chart 3">
            <a:extLst>
              <a:ext uri="{FF2B5EF4-FFF2-40B4-BE49-F238E27FC236}">
                <a16:creationId xmlns:a16="http://schemas.microsoft.com/office/drawing/2014/main" id="{20A52449-2E5B-084E-84BC-49B92A88081D}"/>
              </a:ext>
            </a:extLst>
          </p:cNvPr>
          <p:cNvGraphicFramePr/>
          <p:nvPr>
            <p:extLst>
              <p:ext uri="{D42A27DB-BD31-4B8C-83A1-F6EECF244321}">
                <p14:modId xmlns:p14="http://schemas.microsoft.com/office/powerpoint/2010/main" val="4056168719"/>
              </p:ext>
            </p:extLst>
          </p:nvPr>
        </p:nvGraphicFramePr>
        <p:xfrm>
          <a:off x="259977" y="1099336"/>
          <a:ext cx="11672046" cy="52003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637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908D60-C47A-1A49-8207-F2C21D99C2D7}"/>
              </a:ext>
            </a:extLst>
          </p:cNvPr>
          <p:cNvSpPr/>
          <p:nvPr/>
        </p:nvSpPr>
        <p:spPr>
          <a:xfrm>
            <a:off x="0" y="268943"/>
            <a:ext cx="12192000" cy="14971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A1F3811-22DA-C140-ADD6-352620201593}"/>
              </a:ext>
            </a:extLst>
          </p:cNvPr>
          <p:cNvSpPr>
            <a:spLocks noGrp="1"/>
          </p:cNvSpPr>
          <p:nvPr>
            <p:ph idx="1"/>
          </p:nvPr>
        </p:nvSpPr>
        <p:spPr>
          <a:xfrm>
            <a:off x="2935638" y="409455"/>
            <a:ext cx="9251877" cy="1437274"/>
          </a:xfrm>
        </p:spPr>
        <p:txBody>
          <a:bodyPr/>
          <a:lstStyle/>
          <a:p>
            <a:pPr marL="0" indent="0">
              <a:buNone/>
            </a:pPr>
            <a:r>
              <a:rPr lang="en-US" dirty="0">
                <a:solidFill>
                  <a:schemeClr val="bg1"/>
                </a:solidFill>
              </a:rPr>
              <a:t>of contact centers are expanding their workforces, either by creating new roles or filling existing roles as they open up. What skills are they looking for in new hires?</a:t>
            </a:r>
          </a:p>
        </p:txBody>
      </p:sp>
      <p:sp>
        <p:nvSpPr>
          <p:cNvPr id="7" name="TextBox 6">
            <a:extLst>
              <a:ext uri="{FF2B5EF4-FFF2-40B4-BE49-F238E27FC236}">
                <a16:creationId xmlns:a16="http://schemas.microsoft.com/office/drawing/2014/main" id="{064A666B-9DB6-5F49-810F-9962E7EB67D1}"/>
              </a:ext>
            </a:extLst>
          </p:cNvPr>
          <p:cNvSpPr txBox="1"/>
          <p:nvPr/>
        </p:nvSpPr>
        <p:spPr>
          <a:xfrm>
            <a:off x="380854" y="232666"/>
            <a:ext cx="2451846" cy="1569660"/>
          </a:xfrm>
          <a:prstGeom prst="rect">
            <a:avLst/>
          </a:prstGeom>
          <a:noFill/>
        </p:spPr>
        <p:txBody>
          <a:bodyPr wrap="square" rtlCol="0">
            <a:spAutoFit/>
          </a:bodyPr>
          <a:lstStyle/>
          <a:p>
            <a:pPr algn="ctr"/>
            <a:r>
              <a:rPr lang="en-US" sz="9600" b="1" dirty="0">
                <a:solidFill>
                  <a:schemeClr val="bg1"/>
                </a:solidFill>
              </a:rPr>
              <a:t>82%</a:t>
            </a:r>
          </a:p>
        </p:txBody>
      </p:sp>
      <p:graphicFrame>
        <p:nvGraphicFramePr>
          <p:cNvPr id="8" name="Chart 7">
            <a:extLst>
              <a:ext uri="{FF2B5EF4-FFF2-40B4-BE49-F238E27FC236}">
                <a16:creationId xmlns:a16="http://schemas.microsoft.com/office/drawing/2014/main" id="{D20F1E1E-EFA4-5B46-BE8B-8497C1981EA1}"/>
              </a:ext>
            </a:extLst>
          </p:cNvPr>
          <p:cNvGraphicFramePr/>
          <p:nvPr>
            <p:extLst>
              <p:ext uri="{D42A27DB-BD31-4B8C-83A1-F6EECF244321}">
                <p14:modId xmlns:p14="http://schemas.microsoft.com/office/powerpoint/2010/main" val="3322582226"/>
              </p:ext>
            </p:extLst>
          </p:nvPr>
        </p:nvGraphicFramePr>
        <p:xfrm>
          <a:off x="80682" y="1906561"/>
          <a:ext cx="12012706" cy="45419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8477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20F1E1E-EFA4-5B46-BE8B-8497C1981EA1}"/>
              </a:ext>
            </a:extLst>
          </p:cNvPr>
          <p:cNvGraphicFramePr/>
          <p:nvPr>
            <p:extLst>
              <p:ext uri="{D42A27DB-BD31-4B8C-83A1-F6EECF244321}">
                <p14:modId xmlns:p14="http://schemas.microsoft.com/office/powerpoint/2010/main" val="3987997815"/>
              </p:ext>
            </p:extLst>
          </p:nvPr>
        </p:nvGraphicFramePr>
        <p:xfrm>
          <a:off x="80682" y="179294"/>
          <a:ext cx="12012706" cy="6269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212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3696532" cy="734210"/>
          </a:xfrm>
        </p:spPr>
        <p:txBody>
          <a:bodyPr/>
          <a:lstStyle/>
          <a:p>
            <a:r>
              <a:rPr lang="en-US" dirty="0"/>
              <a:t>Salary by Role</a:t>
            </a:r>
          </a:p>
        </p:txBody>
      </p:sp>
      <p:grpSp>
        <p:nvGrpSpPr>
          <p:cNvPr id="55" name="Group 54">
            <a:extLst>
              <a:ext uri="{FF2B5EF4-FFF2-40B4-BE49-F238E27FC236}">
                <a16:creationId xmlns:a16="http://schemas.microsoft.com/office/drawing/2014/main" id="{9413091E-DEB1-0A4B-8118-A19B59B6134C}"/>
              </a:ext>
            </a:extLst>
          </p:cNvPr>
          <p:cNvGrpSpPr/>
          <p:nvPr/>
        </p:nvGrpSpPr>
        <p:grpSpPr>
          <a:xfrm>
            <a:off x="774177" y="5425439"/>
            <a:ext cx="10643647" cy="472925"/>
            <a:chOff x="1404984" y="5423647"/>
            <a:chExt cx="10643647" cy="472925"/>
          </a:xfrm>
        </p:grpSpPr>
        <p:sp>
          <p:nvSpPr>
            <p:cNvPr id="7" name="Right Bracket 6">
              <a:extLst>
                <a:ext uri="{FF2B5EF4-FFF2-40B4-BE49-F238E27FC236}">
                  <a16:creationId xmlns:a16="http://schemas.microsoft.com/office/drawing/2014/main" id="{243CEA07-C20D-4D40-A9B9-4223A99C3B1D}"/>
                </a:ext>
              </a:extLst>
            </p:cNvPr>
            <p:cNvSpPr/>
            <p:nvPr/>
          </p:nvSpPr>
          <p:spPr>
            <a:xfrm rot="5400000">
              <a:off x="6637856" y="425908"/>
              <a:ext cx="138714" cy="1013419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BF43E338-F667-2F4A-9632-F415381D735A}"/>
                </a:ext>
              </a:extLst>
            </p:cNvPr>
            <p:cNvCxnSpPr>
              <a:cxnSpLocks/>
            </p:cNvCxnSpPr>
            <p:nvPr/>
          </p:nvCxnSpPr>
          <p:spPr>
            <a:xfrm>
              <a:off x="2740536" y="5423647"/>
              <a:ext cx="0" cy="138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2DD40F-B3FB-0D4A-93F4-A09827694C68}"/>
                </a:ext>
              </a:extLst>
            </p:cNvPr>
            <p:cNvCxnSpPr>
              <a:cxnSpLocks/>
            </p:cNvCxnSpPr>
            <p:nvPr/>
          </p:nvCxnSpPr>
          <p:spPr>
            <a:xfrm>
              <a:off x="4068219" y="5423647"/>
              <a:ext cx="0" cy="138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F84B6B-7138-F746-8EF1-6AAEB9C7794D}"/>
                </a:ext>
              </a:extLst>
            </p:cNvPr>
            <p:cNvCxnSpPr>
              <a:cxnSpLocks/>
            </p:cNvCxnSpPr>
            <p:nvPr/>
          </p:nvCxnSpPr>
          <p:spPr>
            <a:xfrm>
              <a:off x="5395903" y="5423647"/>
              <a:ext cx="0" cy="138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3413272-9184-424B-AB4C-27B0666F5802}"/>
                </a:ext>
              </a:extLst>
            </p:cNvPr>
            <p:cNvCxnSpPr>
              <a:cxnSpLocks/>
            </p:cNvCxnSpPr>
            <p:nvPr/>
          </p:nvCxnSpPr>
          <p:spPr>
            <a:xfrm>
              <a:off x="6723586" y="5423647"/>
              <a:ext cx="0" cy="138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1D47B7-17E7-1C44-82C5-A2DE4C2709F6}"/>
                </a:ext>
              </a:extLst>
            </p:cNvPr>
            <p:cNvCxnSpPr>
              <a:cxnSpLocks/>
            </p:cNvCxnSpPr>
            <p:nvPr/>
          </p:nvCxnSpPr>
          <p:spPr>
            <a:xfrm>
              <a:off x="8051270" y="5423647"/>
              <a:ext cx="0" cy="138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098DEC-9881-C54F-B5D8-BFA189F3298F}"/>
                </a:ext>
              </a:extLst>
            </p:cNvPr>
            <p:cNvCxnSpPr>
              <a:cxnSpLocks/>
            </p:cNvCxnSpPr>
            <p:nvPr/>
          </p:nvCxnSpPr>
          <p:spPr>
            <a:xfrm>
              <a:off x="9378953" y="5423647"/>
              <a:ext cx="0" cy="138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419DB9-B75A-B14E-BF22-4FB418087B08}"/>
                </a:ext>
              </a:extLst>
            </p:cNvPr>
            <p:cNvCxnSpPr>
              <a:cxnSpLocks/>
            </p:cNvCxnSpPr>
            <p:nvPr/>
          </p:nvCxnSpPr>
          <p:spPr>
            <a:xfrm>
              <a:off x="10706640" y="5423647"/>
              <a:ext cx="0" cy="13871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A023A1-1E3B-0E40-84BE-B0A1FE6D2C66}"/>
                </a:ext>
              </a:extLst>
            </p:cNvPr>
            <p:cNvSpPr txBox="1"/>
            <p:nvPr/>
          </p:nvSpPr>
          <p:spPr>
            <a:xfrm>
              <a:off x="1404984" y="5634962"/>
              <a:ext cx="470263" cy="261610"/>
            </a:xfrm>
            <a:prstGeom prst="rect">
              <a:avLst/>
            </a:prstGeom>
            <a:noFill/>
          </p:spPr>
          <p:txBody>
            <a:bodyPr wrap="square" rtlCol="0">
              <a:spAutoFit/>
            </a:bodyPr>
            <a:lstStyle/>
            <a:p>
              <a:pPr algn="ctr"/>
              <a:r>
                <a:rPr lang="en-US" sz="1100" dirty="0"/>
                <a:t>$35k</a:t>
              </a:r>
            </a:p>
          </p:txBody>
        </p:sp>
        <p:sp>
          <p:nvSpPr>
            <p:cNvPr id="18" name="TextBox 17">
              <a:extLst>
                <a:ext uri="{FF2B5EF4-FFF2-40B4-BE49-F238E27FC236}">
                  <a16:creationId xmlns:a16="http://schemas.microsoft.com/office/drawing/2014/main" id="{D6CFCFCC-272E-E94E-820E-4EC2A22DF6E6}"/>
                </a:ext>
              </a:extLst>
            </p:cNvPr>
            <p:cNvSpPr txBox="1"/>
            <p:nvPr/>
          </p:nvSpPr>
          <p:spPr>
            <a:xfrm>
              <a:off x="2505404" y="5634962"/>
              <a:ext cx="470263" cy="261610"/>
            </a:xfrm>
            <a:prstGeom prst="rect">
              <a:avLst/>
            </a:prstGeom>
            <a:noFill/>
          </p:spPr>
          <p:txBody>
            <a:bodyPr wrap="square" rtlCol="0">
              <a:spAutoFit/>
            </a:bodyPr>
            <a:lstStyle/>
            <a:p>
              <a:pPr algn="ctr"/>
              <a:r>
                <a:rPr lang="en-US" sz="1100" dirty="0"/>
                <a:t>$45k</a:t>
              </a:r>
            </a:p>
          </p:txBody>
        </p:sp>
        <p:sp>
          <p:nvSpPr>
            <p:cNvPr id="19" name="TextBox 18">
              <a:extLst>
                <a:ext uri="{FF2B5EF4-FFF2-40B4-BE49-F238E27FC236}">
                  <a16:creationId xmlns:a16="http://schemas.microsoft.com/office/drawing/2014/main" id="{838F1D94-B817-8F44-A3B9-219210A53127}"/>
                </a:ext>
              </a:extLst>
            </p:cNvPr>
            <p:cNvSpPr txBox="1"/>
            <p:nvPr/>
          </p:nvSpPr>
          <p:spPr>
            <a:xfrm>
              <a:off x="3830770" y="5634962"/>
              <a:ext cx="470263" cy="261610"/>
            </a:xfrm>
            <a:prstGeom prst="rect">
              <a:avLst/>
            </a:prstGeom>
            <a:noFill/>
          </p:spPr>
          <p:txBody>
            <a:bodyPr wrap="square" rtlCol="0">
              <a:spAutoFit/>
            </a:bodyPr>
            <a:lstStyle/>
            <a:p>
              <a:pPr algn="ctr"/>
              <a:r>
                <a:rPr lang="en-US" sz="1100" dirty="0"/>
                <a:t>$55k</a:t>
              </a:r>
            </a:p>
          </p:txBody>
        </p:sp>
        <p:sp>
          <p:nvSpPr>
            <p:cNvPr id="20" name="TextBox 19">
              <a:extLst>
                <a:ext uri="{FF2B5EF4-FFF2-40B4-BE49-F238E27FC236}">
                  <a16:creationId xmlns:a16="http://schemas.microsoft.com/office/drawing/2014/main" id="{C96AB8B2-3146-A346-9C26-DB10C5333CF6}"/>
                </a:ext>
              </a:extLst>
            </p:cNvPr>
            <p:cNvSpPr txBox="1"/>
            <p:nvPr/>
          </p:nvSpPr>
          <p:spPr>
            <a:xfrm>
              <a:off x="5136393" y="5634962"/>
              <a:ext cx="548640" cy="261610"/>
            </a:xfrm>
            <a:prstGeom prst="rect">
              <a:avLst/>
            </a:prstGeom>
            <a:noFill/>
          </p:spPr>
          <p:txBody>
            <a:bodyPr wrap="square" rtlCol="0">
              <a:spAutoFit/>
            </a:bodyPr>
            <a:lstStyle/>
            <a:p>
              <a:pPr algn="ctr"/>
              <a:r>
                <a:rPr lang="en-US" sz="1100" dirty="0"/>
                <a:t>$65k</a:t>
              </a:r>
            </a:p>
          </p:txBody>
        </p:sp>
        <p:sp>
          <p:nvSpPr>
            <p:cNvPr id="21" name="TextBox 20">
              <a:extLst>
                <a:ext uri="{FF2B5EF4-FFF2-40B4-BE49-F238E27FC236}">
                  <a16:creationId xmlns:a16="http://schemas.microsoft.com/office/drawing/2014/main" id="{E5952FCB-A076-7243-B6B9-27F5CE118762}"/>
                </a:ext>
              </a:extLst>
            </p:cNvPr>
            <p:cNvSpPr txBox="1"/>
            <p:nvPr/>
          </p:nvSpPr>
          <p:spPr>
            <a:xfrm>
              <a:off x="6480131" y="5634962"/>
              <a:ext cx="548640" cy="261610"/>
            </a:xfrm>
            <a:prstGeom prst="rect">
              <a:avLst/>
            </a:prstGeom>
            <a:noFill/>
          </p:spPr>
          <p:txBody>
            <a:bodyPr wrap="square" rtlCol="0">
              <a:spAutoFit/>
            </a:bodyPr>
            <a:lstStyle/>
            <a:p>
              <a:pPr algn="ctr"/>
              <a:r>
                <a:rPr lang="en-US" sz="1100" dirty="0"/>
                <a:t>$75k</a:t>
              </a:r>
            </a:p>
          </p:txBody>
        </p:sp>
        <p:sp>
          <p:nvSpPr>
            <p:cNvPr id="22" name="TextBox 21">
              <a:extLst>
                <a:ext uri="{FF2B5EF4-FFF2-40B4-BE49-F238E27FC236}">
                  <a16:creationId xmlns:a16="http://schemas.microsoft.com/office/drawing/2014/main" id="{37FB84D8-E23B-144A-8BB2-F002EB45BE50}"/>
                </a:ext>
              </a:extLst>
            </p:cNvPr>
            <p:cNvSpPr txBox="1"/>
            <p:nvPr/>
          </p:nvSpPr>
          <p:spPr>
            <a:xfrm>
              <a:off x="7757331" y="5634962"/>
              <a:ext cx="548640" cy="261610"/>
            </a:xfrm>
            <a:prstGeom prst="rect">
              <a:avLst/>
            </a:prstGeom>
            <a:noFill/>
          </p:spPr>
          <p:txBody>
            <a:bodyPr wrap="square" rtlCol="0">
              <a:spAutoFit/>
            </a:bodyPr>
            <a:lstStyle/>
            <a:p>
              <a:pPr algn="ctr"/>
              <a:r>
                <a:rPr lang="en-US" sz="1100" dirty="0"/>
                <a:t>$85k</a:t>
              </a:r>
            </a:p>
          </p:txBody>
        </p:sp>
        <p:sp>
          <p:nvSpPr>
            <p:cNvPr id="23" name="TextBox 22">
              <a:extLst>
                <a:ext uri="{FF2B5EF4-FFF2-40B4-BE49-F238E27FC236}">
                  <a16:creationId xmlns:a16="http://schemas.microsoft.com/office/drawing/2014/main" id="{64082D64-238E-A34C-A14E-56BA8AC7E069}"/>
                </a:ext>
              </a:extLst>
            </p:cNvPr>
            <p:cNvSpPr txBox="1"/>
            <p:nvPr/>
          </p:nvSpPr>
          <p:spPr>
            <a:xfrm>
              <a:off x="9119292" y="5634962"/>
              <a:ext cx="548640" cy="261610"/>
            </a:xfrm>
            <a:prstGeom prst="rect">
              <a:avLst/>
            </a:prstGeom>
            <a:noFill/>
          </p:spPr>
          <p:txBody>
            <a:bodyPr wrap="square" rtlCol="0">
              <a:spAutoFit/>
            </a:bodyPr>
            <a:lstStyle/>
            <a:p>
              <a:pPr algn="ctr"/>
              <a:r>
                <a:rPr lang="en-US" sz="1100" dirty="0"/>
                <a:t>$95k</a:t>
              </a:r>
            </a:p>
          </p:txBody>
        </p:sp>
        <p:sp>
          <p:nvSpPr>
            <p:cNvPr id="24" name="TextBox 23">
              <a:extLst>
                <a:ext uri="{FF2B5EF4-FFF2-40B4-BE49-F238E27FC236}">
                  <a16:creationId xmlns:a16="http://schemas.microsoft.com/office/drawing/2014/main" id="{18F5FE64-A358-EF4E-96D8-0F3F6C5FFA23}"/>
                </a:ext>
              </a:extLst>
            </p:cNvPr>
            <p:cNvSpPr txBox="1"/>
            <p:nvPr/>
          </p:nvSpPr>
          <p:spPr>
            <a:xfrm>
              <a:off x="10441919" y="5634962"/>
              <a:ext cx="548640" cy="261610"/>
            </a:xfrm>
            <a:prstGeom prst="rect">
              <a:avLst/>
            </a:prstGeom>
            <a:noFill/>
          </p:spPr>
          <p:txBody>
            <a:bodyPr wrap="square" rtlCol="0">
              <a:spAutoFit/>
            </a:bodyPr>
            <a:lstStyle/>
            <a:p>
              <a:pPr algn="ctr"/>
              <a:r>
                <a:rPr lang="en-US" sz="1100" dirty="0"/>
                <a:t>$105k</a:t>
              </a:r>
            </a:p>
          </p:txBody>
        </p:sp>
        <p:sp>
          <p:nvSpPr>
            <p:cNvPr id="25" name="TextBox 24">
              <a:extLst>
                <a:ext uri="{FF2B5EF4-FFF2-40B4-BE49-F238E27FC236}">
                  <a16:creationId xmlns:a16="http://schemas.microsoft.com/office/drawing/2014/main" id="{4C875BAA-F8E3-5445-9F10-9E73C3631CAD}"/>
                </a:ext>
              </a:extLst>
            </p:cNvPr>
            <p:cNvSpPr txBox="1"/>
            <p:nvPr/>
          </p:nvSpPr>
          <p:spPr>
            <a:xfrm>
              <a:off x="11499991" y="5634962"/>
              <a:ext cx="548640" cy="261610"/>
            </a:xfrm>
            <a:prstGeom prst="rect">
              <a:avLst/>
            </a:prstGeom>
            <a:noFill/>
          </p:spPr>
          <p:txBody>
            <a:bodyPr wrap="square" rtlCol="0">
              <a:spAutoFit/>
            </a:bodyPr>
            <a:lstStyle/>
            <a:p>
              <a:pPr algn="ctr"/>
              <a:r>
                <a:rPr lang="en-US" sz="1100" dirty="0"/>
                <a:t>$115k</a:t>
              </a:r>
            </a:p>
          </p:txBody>
        </p:sp>
      </p:grpSp>
      <p:cxnSp>
        <p:nvCxnSpPr>
          <p:cNvPr id="57" name="Straight Connector 56">
            <a:extLst>
              <a:ext uri="{FF2B5EF4-FFF2-40B4-BE49-F238E27FC236}">
                <a16:creationId xmlns:a16="http://schemas.microsoft.com/office/drawing/2014/main" id="{68F3C89F-2545-4848-8709-D2A301C52908}"/>
              </a:ext>
            </a:extLst>
          </p:cNvPr>
          <p:cNvCxnSpPr/>
          <p:nvPr/>
        </p:nvCxnSpPr>
        <p:spPr>
          <a:xfrm>
            <a:off x="1081025" y="5075811"/>
            <a:ext cx="1737360" cy="0"/>
          </a:xfrm>
          <a:prstGeom prst="line">
            <a:avLst/>
          </a:prstGeom>
          <a:ln w="38100">
            <a:solidFill>
              <a:schemeClr val="accent1"/>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58" name="TextBox 57">
            <a:extLst>
              <a:ext uri="{FF2B5EF4-FFF2-40B4-BE49-F238E27FC236}">
                <a16:creationId xmlns:a16="http://schemas.microsoft.com/office/drawing/2014/main" id="{49B50DA8-DC1B-B24A-9770-2F4DA92B4EAF}"/>
              </a:ext>
            </a:extLst>
          </p:cNvPr>
          <p:cNvSpPr txBox="1"/>
          <p:nvPr/>
        </p:nvSpPr>
        <p:spPr>
          <a:xfrm>
            <a:off x="561072" y="4771011"/>
            <a:ext cx="1039906" cy="276999"/>
          </a:xfrm>
          <a:prstGeom prst="rect">
            <a:avLst/>
          </a:prstGeom>
          <a:noFill/>
        </p:spPr>
        <p:txBody>
          <a:bodyPr wrap="square" rtlCol="0">
            <a:spAutoFit/>
          </a:bodyPr>
          <a:lstStyle/>
          <a:p>
            <a:pPr algn="ctr"/>
            <a:r>
              <a:rPr lang="en-US" sz="1200" dirty="0">
                <a:solidFill>
                  <a:schemeClr val="accent1"/>
                </a:solidFill>
              </a:rPr>
              <a:t>$35,430</a:t>
            </a:r>
          </a:p>
        </p:txBody>
      </p:sp>
      <p:sp>
        <p:nvSpPr>
          <p:cNvPr id="59" name="TextBox 58">
            <a:extLst>
              <a:ext uri="{FF2B5EF4-FFF2-40B4-BE49-F238E27FC236}">
                <a16:creationId xmlns:a16="http://schemas.microsoft.com/office/drawing/2014/main" id="{8D0EBD80-DC3C-5F47-8436-C840D3E69F4F}"/>
              </a:ext>
            </a:extLst>
          </p:cNvPr>
          <p:cNvSpPr txBox="1"/>
          <p:nvPr/>
        </p:nvSpPr>
        <p:spPr>
          <a:xfrm>
            <a:off x="2298432" y="4771011"/>
            <a:ext cx="1039906" cy="276999"/>
          </a:xfrm>
          <a:prstGeom prst="rect">
            <a:avLst/>
          </a:prstGeom>
          <a:noFill/>
        </p:spPr>
        <p:txBody>
          <a:bodyPr wrap="square" rtlCol="0">
            <a:spAutoFit/>
          </a:bodyPr>
          <a:lstStyle/>
          <a:p>
            <a:pPr algn="ctr"/>
            <a:r>
              <a:rPr lang="en-US" sz="1200" dirty="0">
                <a:solidFill>
                  <a:schemeClr val="accent1"/>
                </a:solidFill>
              </a:rPr>
              <a:t>$51,310</a:t>
            </a:r>
          </a:p>
        </p:txBody>
      </p:sp>
      <p:sp>
        <p:nvSpPr>
          <p:cNvPr id="60" name="TextBox 59">
            <a:extLst>
              <a:ext uri="{FF2B5EF4-FFF2-40B4-BE49-F238E27FC236}">
                <a16:creationId xmlns:a16="http://schemas.microsoft.com/office/drawing/2014/main" id="{6E39A5C4-7C1F-F742-80E5-F0BF154C1E8B}"/>
              </a:ext>
            </a:extLst>
          </p:cNvPr>
          <p:cNvSpPr txBox="1"/>
          <p:nvPr/>
        </p:nvSpPr>
        <p:spPr>
          <a:xfrm>
            <a:off x="1327749" y="4771011"/>
            <a:ext cx="1039906" cy="276999"/>
          </a:xfrm>
          <a:prstGeom prst="rect">
            <a:avLst/>
          </a:prstGeom>
          <a:noFill/>
        </p:spPr>
        <p:txBody>
          <a:bodyPr wrap="square" rtlCol="0">
            <a:spAutoFit/>
          </a:bodyPr>
          <a:lstStyle/>
          <a:p>
            <a:pPr algn="ctr"/>
            <a:r>
              <a:rPr lang="en-US" sz="1200" i="1" dirty="0">
                <a:solidFill>
                  <a:schemeClr val="accent1"/>
                </a:solidFill>
              </a:rPr>
              <a:t>$42,947</a:t>
            </a:r>
          </a:p>
        </p:txBody>
      </p:sp>
      <p:sp>
        <p:nvSpPr>
          <p:cNvPr id="62" name="Rectangle 61">
            <a:extLst>
              <a:ext uri="{FF2B5EF4-FFF2-40B4-BE49-F238E27FC236}">
                <a16:creationId xmlns:a16="http://schemas.microsoft.com/office/drawing/2014/main" id="{F54B1DD3-1F05-DC44-B612-9CA465F061AA}"/>
              </a:ext>
            </a:extLst>
          </p:cNvPr>
          <p:cNvSpPr>
            <a:spLocks noChangeAspect="1"/>
          </p:cNvSpPr>
          <p:nvPr/>
        </p:nvSpPr>
        <p:spPr>
          <a:xfrm>
            <a:off x="4505586" y="368506"/>
            <a:ext cx="137160" cy="13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85126B76-F7D1-4E43-828E-E2166359B5A9}"/>
              </a:ext>
            </a:extLst>
          </p:cNvPr>
          <p:cNvSpPr txBox="1"/>
          <p:nvPr/>
        </p:nvSpPr>
        <p:spPr>
          <a:xfrm>
            <a:off x="4750433" y="298587"/>
            <a:ext cx="1924125" cy="276999"/>
          </a:xfrm>
          <a:prstGeom prst="rect">
            <a:avLst/>
          </a:prstGeom>
          <a:noFill/>
        </p:spPr>
        <p:txBody>
          <a:bodyPr wrap="square" rtlCol="0">
            <a:spAutoFit/>
          </a:bodyPr>
          <a:lstStyle/>
          <a:p>
            <a:r>
              <a:rPr lang="en-US" sz="1200" dirty="0"/>
              <a:t>Contact Center Agent</a:t>
            </a:r>
          </a:p>
        </p:txBody>
      </p:sp>
      <p:cxnSp>
        <p:nvCxnSpPr>
          <p:cNvPr id="64" name="Straight Connector 63">
            <a:extLst>
              <a:ext uri="{FF2B5EF4-FFF2-40B4-BE49-F238E27FC236}">
                <a16:creationId xmlns:a16="http://schemas.microsoft.com/office/drawing/2014/main" id="{F52D9220-956A-744F-AA04-95B09457DA90}"/>
              </a:ext>
            </a:extLst>
          </p:cNvPr>
          <p:cNvCxnSpPr>
            <a:cxnSpLocks/>
          </p:cNvCxnSpPr>
          <p:nvPr/>
        </p:nvCxnSpPr>
        <p:spPr>
          <a:xfrm>
            <a:off x="2031284" y="4645505"/>
            <a:ext cx="2286000" cy="0"/>
          </a:xfrm>
          <a:prstGeom prst="line">
            <a:avLst/>
          </a:prstGeom>
          <a:ln w="38100">
            <a:solidFill>
              <a:schemeClr val="accent2"/>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66" name="TextBox 65">
            <a:extLst>
              <a:ext uri="{FF2B5EF4-FFF2-40B4-BE49-F238E27FC236}">
                <a16:creationId xmlns:a16="http://schemas.microsoft.com/office/drawing/2014/main" id="{FD6DBCC5-F279-4640-A9A1-41BACF184C66}"/>
              </a:ext>
            </a:extLst>
          </p:cNvPr>
          <p:cNvSpPr txBox="1"/>
          <p:nvPr/>
        </p:nvSpPr>
        <p:spPr>
          <a:xfrm>
            <a:off x="1462603" y="4347926"/>
            <a:ext cx="1039906" cy="276999"/>
          </a:xfrm>
          <a:prstGeom prst="rect">
            <a:avLst/>
          </a:prstGeom>
          <a:noFill/>
        </p:spPr>
        <p:txBody>
          <a:bodyPr wrap="square" rtlCol="0">
            <a:spAutoFit/>
          </a:bodyPr>
          <a:lstStyle/>
          <a:p>
            <a:pPr algn="ctr"/>
            <a:r>
              <a:rPr lang="en-US" sz="1200" dirty="0">
                <a:solidFill>
                  <a:schemeClr val="accent2"/>
                </a:solidFill>
              </a:rPr>
              <a:t>$44,906</a:t>
            </a:r>
          </a:p>
        </p:txBody>
      </p:sp>
      <p:sp>
        <p:nvSpPr>
          <p:cNvPr id="67" name="TextBox 66">
            <a:extLst>
              <a:ext uri="{FF2B5EF4-FFF2-40B4-BE49-F238E27FC236}">
                <a16:creationId xmlns:a16="http://schemas.microsoft.com/office/drawing/2014/main" id="{BC471323-30DA-F54A-B37E-050976E714B7}"/>
              </a:ext>
            </a:extLst>
          </p:cNvPr>
          <p:cNvSpPr txBox="1"/>
          <p:nvPr/>
        </p:nvSpPr>
        <p:spPr>
          <a:xfrm>
            <a:off x="3809998" y="4347926"/>
            <a:ext cx="1039906" cy="276999"/>
          </a:xfrm>
          <a:prstGeom prst="rect">
            <a:avLst/>
          </a:prstGeom>
          <a:noFill/>
        </p:spPr>
        <p:txBody>
          <a:bodyPr wrap="square" rtlCol="0">
            <a:spAutoFit/>
          </a:bodyPr>
          <a:lstStyle/>
          <a:p>
            <a:pPr algn="ctr"/>
            <a:r>
              <a:rPr lang="en-US" sz="1200" dirty="0">
                <a:solidFill>
                  <a:schemeClr val="accent2"/>
                </a:solidFill>
              </a:rPr>
              <a:t>$63,284</a:t>
            </a:r>
          </a:p>
        </p:txBody>
      </p:sp>
      <p:sp>
        <p:nvSpPr>
          <p:cNvPr id="68" name="TextBox 67">
            <a:extLst>
              <a:ext uri="{FF2B5EF4-FFF2-40B4-BE49-F238E27FC236}">
                <a16:creationId xmlns:a16="http://schemas.microsoft.com/office/drawing/2014/main" id="{CF3C4B8A-1B99-304D-9EBB-F4429EB6D9A1}"/>
              </a:ext>
            </a:extLst>
          </p:cNvPr>
          <p:cNvSpPr txBox="1"/>
          <p:nvPr/>
        </p:nvSpPr>
        <p:spPr>
          <a:xfrm>
            <a:off x="3004791" y="4347926"/>
            <a:ext cx="1039906" cy="276999"/>
          </a:xfrm>
          <a:prstGeom prst="rect">
            <a:avLst/>
          </a:prstGeom>
          <a:noFill/>
        </p:spPr>
        <p:txBody>
          <a:bodyPr wrap="square" rtlCol="0">
            <a:spAutoFit/>
          </a:bodyPr>
          <a:lstStyle/>
          <a:p>
            <a:pPr algn="ctr"/>
            <a:r>
              <a:rPr lang="en-US" sz="1200" i="1" dirty="0">
                <a:solidFill>
                  <a:schemeClr val="accent2"/>
                </a:solidFill>
              </a:rPr>
              <a:t>$56,747</a:t>
            </a:r>
          </a:p>
        </p:txBody>
      </p:sp>
      <p:cxnSp>
        <p:nvCxnSpPr>
          <p:cNvPr id="69" name="Straight Connector 68">
            <a:extLst>
              <a:ext uri="{FF2B5EF4-FFF2-40B4-BE49-F238E27FC236}">
                <a16:creationId xmlns:a16="http://schemas.microsoft.com/office/drawing/2014/main" id="{C51C4301-04A9-4742-A6F4-65D5FE1DC5D8}"/>
              </a:ext>
            </a:extLst>
          </p:cNvPr>
          <p:cNvCxnSpPr>
            <a:cxnSpLocks/>
          </p:cNvCxnSpPr>
          <p:nvPr/>
        </p:nvCxnSpPr>
        <p:spPr>
          <a:xfrm>
            <a:off x="2768226" y="4222421"/>
            <a:ext cx="3108960" cy="0"/>
          </a:xfrm>
          <a:prstGeom prst="line">
            <a:avLst/>
          </a:prstGeom>
          <a:ln w="38100">
            <a:solidFill>
              <a:schemeClr val="accent3"/>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70" name="TextBox 69">
            <a:extLst>
              <a:ext uri="{FF2B5EF4-FFF2-40B4-BE49-F238E27FC236}">
                <a16:creationId xmlns:a16="http://schemas.microsoft.com/office/drawing/2014/main" id="{2B2DBE74-C85E-F741-9EB8-6E17F3ADB8FC}"/>
              </a:ext>
            </a:extLst>
          </p:cNvPr>
          <p:cNvSpPr txBox="1"/>
          <p:nvPr/>
        </p:nvSpPr>
        <p:spPr>
          <a:xfrm>
            <a:off x="2199545" y="3931521"/>
            <a:ext cx="1039906" cy="276999"/>
          </a:xfrm>
          <a:prstGeom prst="rect">
            <a:avLst/>
          </a:prstGeom>
          <a:noFill/>
        </p:spPr>
        <p:txBody>
          <a:bodyPr wrap="square" rtlCol="0">
            <a:spAutoFit/>
          </a:bodyPr>
          <a:lstStyle/>
          <a:p>
            <a:pPr algn="ctr"/>
            <a:r>
              <a:rPr lang="en-US" sz="1200" dirty="0">
                <a:solidFill>
                  <a:schemeClr val="accent3"/>
                </a:solidFill>
              </a:rPr>
              <a:t>$51,371</a:t>
            </a:r>
          </a:p>
        </p:txBody>
      </p:sp>
      <p:sp>
        <p:nvSpPr>
          <p:cNvPr id="71" name="TextBox 70">
            <a:extLst>
              <a:ext uri="{FF2B5EF4-FFF2-40B4-BE49-F238E27FC236}">
                <a16:creationId xmlns:a16="http://schemas.microsoft.com/office/drawing/2014/main" id="{2660FD03-2FC8-9041-AD9F-B52368086EEC}"/>
              </a:ext>
            </a:extLst>
          </p:cNvPr>
          <p:cNvSpPr txBox="1"/>
          <p:nvPr/>
        </p:nvSpPr>
        <p:spPr>
          <a:xfrm>
            <a:off x="5365231" y="3931521"/>
            <a:ext cx="1039906" cy="276999"/>
          </a:xfrm>
          <a:prstGeom prst="rect">
            <a:avLst/>
          </a:prstGeom>
          <a:noFill/>
        </p:spPr>
        <p:txBody>
          <a:bodyPr wrap="square" rtlCol="0">
            <a:spAutoFit/>
          </a:bodyPr>
          <a:lstStyle/>
          <a:p>
            <a:pPr algn="ctr"/>
            <a:r>
              <a:rPr lang="en-US" sz="1200" dirty="0">
                <a:solidFill>
                  <a:schemeClr val="accent3"/>
                </a:solidFill>
              </a:rPr>
              <a:t>$74,711</a:t>
            </a:r>
          </a:p>
        </p:txBody>
      </p:sp>
      <p:sp>
        <p:nvSpPr>
          <p:cNvPr id="72" name="TextBox 71">
            <a:extLst>
              <a:ext uri="{FF2B5EF4-FFF2-40B4-BE49-F238E27FC236}">
                <a16:creationId xmlns:a16="http://schemas.microsoft.com/office/drawing/2014/main" id="{C3269E86-C76F-B44A-9AE1-CDA4A64F38F8}"/>
              </a:ext>
            </a:extLst>
          </p:cNvPr>
          <p:cNvSpPr txBox="1"/>
          <p:nvPr/>
        </p:nvSpPr>
        <p:spPr>
          <a:xfrm>
            <a:off x="3872753" y="3931521"/>
            <a:ext cx="1039906" cy="276999"/>
          </a:xfrm>
          <a:prstGeom prst="rect">
            <a:avLst/>
          </a:prstGeom>
          <a:noFill/>
        </p:spPr>
        <p:txBody>
          <a:bodyPr wrap="square" rtlCol="0">
            <a:spAutoFit/>
          </a:bodyPr>
          <a:lstStyle/>
          <a:p>
            <a:pPr algn="ctr"/>
            <a:r>
              <a:rPr lang="en-US" sz="1200" i="1" dirty="0">
                <a:solidFill>
                  <a:schemeClr val="accent3"/>
                </a:solidFill>
              </a:rPr>
              <a:t>$63,998</a:t>
            </a:r>
          </a:p>
        </p:txBody>
      </p:sp>
      <p:sp>
        <p:nvSpPr>
          <p:cNvPr id="74" name="Rectangle 73">
            <a:extLst>
              <a:ext uri="{FF2B5EF4-FFF2-40B4-BE49-F238E27FC236}">
                <a16:creationId xmlns:a16="http://schemas.microsoft.com/office/drawing/2014/main" id="{19EB3F17-933A-724E-A60E-6332501CB8F4}"/>
              </a:ext>
            </a:extLst>
          </p:cNvPr>
          <p:cNvSpPr>
            <a:spLocks noChangeAspect="1"/>
          </p:cNvSpPr>
          <p:nvPr/>
        </p:nvSpPr>
        <p:spPr>
          <a:xfrm>
            <a:off x="4505586" y="646510"/>
            <a:ext cx="137160" cy="1371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634D91F4-1AD1-244D-A4DA-68002721C72F}"/>
              </a:ext>
            </a:extLst>
          </p:cNvPr>
          <p:cNvSpPr txBox="1"/>
          <p:nvPr/>
        </p:nvSpPr>
        <p:spPr>
          <a:xfrm>
            <a:off x="4750433" y="576591"/>
            <a:ext cx="1924125" cy="276999"/>
          </a:xfrm>
          <a:prstGeom prst="rect">
            <a:avLst/>
          </a:prstGeom>
          <a:noFill/>
        </p:spPr>
        <p:txBody>
          <a:bodyPr wrap="square" rtlCol="0">
            <a:spAutoFit/>
          </a:bodyPr>
          <a:lstStyle/>
          <a:p>
            <a:r>
              <a:rPr lang="en-US" sz="1200" dirty="0"/>
              <a:t>Contact Center Supervisor</a:t>
            </a:r>
          </a:p>
        </p:txBody>
      </p:sp>
      <p:sp>
        <p:nvSpPr>
          <p:cNvPr id="76" name="Rectangle 75">
            <a:extLst>
              <a:ext uri="{FF2B5EF4-FFF2-40B4-BE49-F238E27FC236}">
                <a16:creationId xmlns:a16="http://schemas.microsoft.com/office/drawing/2014/main" id="{6A4C26B7-1AB7-C944-8AF3-7E11A0DFBB06}"/>
              </a:ext>
            </a:extLst>
          </p:cNvPr>
          <p:cNvSpPr>
            <a:spLocks noChangeAspect="1"/>
          </p:cNvSpPr>
          <p:nvPr/>
        </p:nvSpPr>
        <p:spPr>
          <a:xfrm>
            <a:off x="4505586" y="929750"/>
            <a:ext cx="137160" cy="1371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D2430353-D0CC-784D-B03D-756BB1B3921A}"/>
              </a:ext>
            </a:extLst>
          </p:cNvPr>
          <p:cNvSpPr txBox="1"/>
          <p:nvPr/>
        </p:nvSpPr>
        <p:spPr>
          <a:xfrm>
            <a:off x="4750433" y="859831"/>
            <a:ext cx="1924125" cy="276999"/>
          </a:xfrm>
          <a:prstGeom prst="rect">
            <a:avLst/>
          </a:prstGeom>
          <a:noFill/>
        </p:spPr>
        <p:txBody>
          <a:bodyPr wrap="square" rtlCol="0">
            <a:spAutoFit/>
          </a:bodyPr>
          <a:lstStyle/>
          <a:p>
            <a:r>
              <a:rPr lang="en-US" sz="1200" dirty="0"/>
              <a:t>Contact Center Manager</a:t>
            </a:r>
          </a:p>
        </p:txBody>
      </p:sp>
      <p:sp>
        <p:nvSpPr>
          <p:cNvPr id="78" name="Rectangle 77">
            <a:extLst>
              <a:ext uri="{FF2B5EF4-FFF2-40B4-BE49-F238E27FC236}">
                <a16:creationId xmlns:a16="http://schemas.microsoft.com/office/drawing/2014/main" id="{0FACF5F8-A587-8643-8FC4-4471954BA310}"/>
              </a:ext>
            </a:extLst>
          </p:cNvPr>
          <p:cNvSpPr>
            <a:spLocks noChangeAspect="1"/>
          </p:cNvSpPr>
          <p:nvPr/>
        </p:nvSpPr>
        <p:spPr>
          <a:xfrm>
            <a:off x="6782245" y="643817"/>
            <a:ext cx="137160" cy="1371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BAB6D5BB-7D7D-FF47-A2B8-A166A6672FCD}"/>
              </a:ext>
            </a:extLst>
          </p:cNvPr>
          <p:cNvSpPr txBox="1"/>
          <p:nvPr/>
        </p:nvSpPr>
        <p:spPr>
          <a:xfrm>
            <a:off x="7027092" y="573898"/>
            <a:ext cx="2464901" cy="276999"/>
          </a:xfrm>
          <a:prstGeom prst="rect">
            <a:avLst/>
          </a:prstGeom>
          <a:noFill/>
        </p:spPr>
        <p:txBody>
          <a:bodyPr wrap="square" rtlCol="0">
            <a:spAutoFit/>
          </a:bodyPr>
          <a:lstStyle/>
          <a:p>
            <a:r>
              <a:rPr lang="en-US" sz="1200" dirty="0"/>
              <a:t>Quality Manager</a:t>
            </a:r>
          </a:p>
        </p:txBody>
      </p:sp>
      <p:sp>
        <p:nvSpPr>
          <p:cNvPr id="80" name="Rectangle 79">
            <a:extLst>
              <a:ext uri="{FF2B5EF4-FFF2-40B4-BE49-F238E27FC236}">
                <a16:creationId xmlns:a16="http://schemas.microsoft.com/office/drawing/2014/main" id="{8E29A870-1808-2D4B-AD38-7501096345C3}"/>
              </a:ext>
            </a:extLst>
          </p:cNvPr>
          <p:cNvSpPr>
            <a:spLocks noChangeAspect="1"/>
          </p:cNvSpPr>
          <p:nvPr/>
        </p:nvSpPr>
        <p:spPr>
          <a:xfrm>
            <a:off x="6782245" y="921821"/>
            <a:ext cx="137160" cy="1371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9A1D4DFC-02D6-C442-9430-E78AB9FB23A2}"/>
              </a:ext>
            </a:extLst>
          </p:cNvPr>
          <p:cNvSpPr txBox="1"/>
          <p:nvPr/>
        </p:nvSpPr>
        <p:spPr>
          <a:xfrm>
            <a:off x="7027092" y="851902"/>
            <a:ext cx="2464901" cy="276999"/>
          </a:xfrm>
          <a:prstGeom prst="rect">
            <a:avLst/>
          </a:prstGeom>
          <a:noFill/>
        </p:spPr>
        <p:txBody>
          <a:bodyPr wrap="square" rtlCol="0">
            <a:spAutoFit/>
          </a:bodyPr>
          <a:lstStyle/>
          <a:p>
            <a:r>
              <a:rPr lang="en-US" sz="1200" dirty="0"/>
              <a:t>Workforce Manager</a:t>
            </a:r>
          </a:p>
        </p:txBody>
      </p:sp>
      <p:sp>
        <p:nvSpPr>
          <p:cNvPr id="82" name="Rectangle 81">
            <a:extLst>
              <a:ext uri="{FF2B5EF4-FFF2-40B4-BE49-F238E27FC236}">
                <a16:creationId xmlns:a16="http://schemas.microsoft.com/office/drawing/2014/main" id="{A6EFE787-1E7F-6945-BF1E-8EBD209D78AE}"/>
              </a:ext>
            </a:extLst>
          </p:cNvPr>
          <p:cNvSpPr>
            <a:spLocks noChangeAspect="1"/>
          </p:cNvSpPr>
          <p:nvPr/>
        </p:nvSpPr>
        <p:spPr>
          <a:xfrm>
            <a:off x="6782245" y="1205061"/>
            <a:ext cx="137160" cy="137160"/>
          </a:xfrm>
          <a:prstGeom prst="rect">
            <a:avLst/>
          </a:prstGeom>
          <a:solidFill>
            <a:srgbClr val="864997"/>
          </a:solidFill>
          <a:ln>
            <a:solidFill>
              <a:srgbClr val="864997"/>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5F697BE2-5DE2-DC48-9425-956F5FEB8082}"/>
              </a:ext>
            </a:extLst>
          </p:cNvPr>
          <p:cNvSpPr txBox="1"/>
          <p:nvPr/>
        </p:nvSpPr>
        <p:spPr>
          <a:xfrm>
            <a:off x="7027092" y="1135142"/>
            <a:ext cx="2464901" cy="276999"/>
          </a:xfrm>
          <a:prstGeom prst="rect">
            <a:avLst/>
          </a:prstGeom>
          <a:noFill/>
        </p:spPr>
        <p:txBody>
          <a:bodyPr wrap="square" rtlCol="0">
            <a:spAutoFit/>
          </a:bodyPr>
          <a:lstStyle/>
          <a:p>
            <a:r>
              <a:rPr lang="en-US" sz="1200" dirty="0"/>
              <a:t>Learning and Development Manager</a:t>
            </a:r>
          </a:p>
        </p:txBody>
      </p:sp>
      <p:sp>
        <p:nvSpPr>
          <p:cNvPr id="84" name="Rectangle 83">
            <a:extLst>
              <a:ext uri="{FF2B5EF4-FFF2-40B4-BE49-F238E27FC236}">
                <a16:creationId xmlns:a16="http://schemas.microsoft.com/office/drawing/2014/main" id="{581D8D50-5325-8346-9141-D4E260038FF4}"/>
              </a:ext>
            </a:extLst>
          </p:cNvPr>
          <p:cNvSpPr>
            <a:spLocks noChangeAspect="1"/>
          </p:cNvSpPr>
          <p:nvPr/>
        </p:nvSpPr>
        <p:spPr>
          <a:xfrm>
            <a:off x="9599680" y="368506"/>
            <a:ext cx="137160" cy="137160"/>
          </a:xfrm>
          <a:prstGeom prst="rect">
            <a:avLst/>
          </a:prstGeom>
          <a:solidFill>
            <a:srgbClr val="79BF66"/>
          </a:solidFill>
          <a:ln>
            <a:solidFill>
              <a:srgbClr val="79BF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AF2CD7B1-04E0-F342-87F0-2E4298278DD2}"/>
              </a:ext>
            </a:extLst>
          </p:cNvPr>
          <p:cNvSpPr txBox="1"/>
          <p:nvPr/>
        </p:nvSpPr>
        <p:spPr>
          <a:xfrm>
            <a:off x="9844527" y="298587"/>
            <a:ext cx="2123355" cy="276999"/>
          </a:xfrm>
          <a:prstGeom prst="rect">
            <a:avLst/>
          </a:prstGeom>
          <a:noFill/>
        </p:spPr>
        <p:txBody>
          <a:bodyPr wrap="square" rtlCol="0">
            <a:spAutoFit/>
          </a:bodyPr>
          <a:lstStyle/>
          <a:p>
            <a:r>
              <a:rPr lang="en-US" sz="1200" dirty="0"/>
              <a:t>Trainer</a:t>
            </a:r>
          </a:p>
        </p:txBody>
      </p:sp>
      <p:sp>
        <p:nvSpPr>
          <p:cNvPr id="86" name="Rectangle 85">
            <a:extLst>
              <a:ext uri="{FF2B5EF4-FFF2-40B4-BE49-F238E27FC236}">
                <a16:creationId xmlns:a16="http://schemas.microsoft.com/office/drawing/2014/main" id="{2DB62C4B-6D4C-3445-97D1-2A2D945004EF}"/>
              </a:ext>
            </a:extLst>
          </p:cNvPr>
          <p:cNvSpPr>
            <a:spLocks noChangeAspect="1"/>
          </p:cNvSpPr>
          <p:nvPr/>
        </p:nvSpPr>
        <p:spPr>
          <a:xfrm>
            <a:off x="9599680" y="646510"/>
            <a:ext cx="137160" cy="137160"/>
          </a:xfrm>
          <a:prstGeom prst="rect">
            <a:avLst/>
          </a:prstGeom>
          <a:solidFill>
            <a:srgbClr val="EA5F45"/>
          </a:solidFill>
          <a:ln>
            <a:solidFill>
              <a:srgbClr val="EA5F4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DE2A8C86-9346-E14E-A677-3C6E93C30C73}"/>
              </a:ext>
            </a:extLst>
          </p:cNvPr>
          <p:cNvSpPr txBox="1"/>
          <p:nvPr/>
        </p:nvSpPr>
        <p:spPr>
          <a:xfrm>
            <a:off x="9844527" y="576591"/>
            <a:ext cx="2123355" cy="276999"/>
          </a:xfrm>
          <a:prstGeom prst="rect">
            <a:avLst/>
          </a:prstGeom>
          <a:noFill/>
        </p:spPr>
        <p:txBody>
          <a:bodyPr wrap="square" rtlCol="0">
            <a:spAutoFit/>
          </a:bodyPr>
          <a:lstStyle/>
          <a:p>
            <a:r>
              <a:rPr lang="en-US" sz="1200" dirty="0"/>
              <a:t>Customer Service Director</a:t>
            </a:r>
          </a:p>
        </p:txBody>
      </p:sp>
      <p:sp>
        <p:nvSpPr>
          <p:cNvPr id="88" name="Rectangle 87">
            <a:extLst>
              <a:ext uri="{FF2B5EF4-FFF2-40B4-BE49-F238E27FC236}">
                <a16:creationId xmlns:a16="http://schemas.microsoft.com/office/drawing/2014/main" id="{7B3D1446-42A2-6B40-8097-58721748BAF0}"/>
              </a:ext>
            </a:extLst>
          </p:cNvPr>
          <p:cNvSpPr>
            <a:spLocks noChangeAspect="1"/>
          </p:cNvSpPr>
          <p:nvPr/>
        </p:nvSpPr>
        <p:spPr>
          <a:xfrm>
            <a:off x="9599680" y="929750"/>
            <a:ext cx="137160" cy="1371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8F76878D-5845-4A4A-A57D-08D7B30B3651}"/>
              </a:ext>
            </a:extLst>
          </p:cNvPr>
          <p:cNvSpPr txBox="1"/>
          <p:nvPr/>
        </p:nvSpPr>
        <p:spPr>
          <a:xfrm>
            <a:off x="9844527" y="859831"/>
            <a:ext cx="2123355" cy="276999"/>
          </a:xfrm>
          <a:prstGeom prst="rect">
            <a:avLst/>
          </a:prstGeom>
          <a:noFill/>
        </p:spPr>
        <p:txBody>
          <a:bodyPr wrap="square" rtlCol="0">
            <a:spAutoFit/>
          </a:bodyPr>
          <a:lstStyle/>
          <a:p>
            <a:r>
              <a:rPr lang="en-US" sz="1200" dirty="0"/>
              <a:t>Contact Center Director</a:t>
            </a:r>
          </a:p>
        </p:txBody>
      </p:sp>
      <p:cxnSp>
        <p:nvCxnSpPr>
          <p:cNvPr id="90" name="Straight Connector 89">
            <a:extLst>
              <a:ext uri="{FF2B5EF4-FFF2-40B4-BE49-F238E27FC236}">
                <a16:creationId xmlns:a16="http://schemas.microsoft.com/office/drawing/2014/main" id="{49663079-BC7F-4C40-BFAA-B279452A3D3A}"/>
              </a:ext>
            </a:extLst>
          </p:cNvPr>
          <p:cNvCxnSpPr>
            <a:cxnSpLocks/>
          </p:cNvCxnSpPr>
          <p:nvPr/>
        </p:nvCxnSpPr>
        <p:spPr>
          <a:xfrm>
            <a:off x="3053259" y="3792374"/>
            <a:ext cx="2823927" cy="0"/>
          </a:xfrm>
          <a:prstGeom prst="line">
            <a:avLst/>
          </a:prstGeom>
          <a:ln w="38100">
            <a:solidFill>
              <a:schemeClr val="accent5"/>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91" name="TextBox 90">
            <a:extLst>
              <a:ext uri="{FF2B5EF4-FFF2-40B4-BE49-F238E27FC236}">
                <a16:creationId xmlns:a16="http://schemas.microsoft.com/office/drawing/2014/main" id="{5CED4255-F07C-5945-92E4-BA4A90D0EDE8}"/>
              </a:ext>
            </a:extLst>
          </p:cNvPr>
          <p:cNvSpPr txBox="1"/>
          <p:nvPr/>
        </p:nvSpPr>
        <p:spPr>
          <a:xfrm>
            <a:off x="2484578" y="3501474"/>
            <a:ext cx="1039906" cy="276999"/>
          </a:xfrm>
          <a:prstGeom prst="rect">
            <a:avLst/>
          </a:prstGeom>
          <a:noFill/>
        </p:spPr>
        <p:txBody>
          <a:bodyPr wrap="square" rtlCol="0">
            <a:spAutoFit/>
          </a:bodyPr>
          <a:lstStyle/>
          <a:p>
            <a:pPr algn="ctr"/>
            <a:r>
              <a:rPr lang="en-US" sz="1200" dirty="0">
                <a:solidFill>
                  <a:schemeClr val="accent5"/>
                </a:solidFill>
              </a:rPr>
              <a:t>$52,260</a:t>
            </a:r>
          </a:p>
        </p:txBody>
      </p:sp>
      <p:sp>
        <p:nvSpPr>
          <p:cNvPr id="92" name="TextBox 91">
            <a:extLst>
              <a:ext uri="{FF2B5EF4-FFF2-40B4-BE49-F238E27FC236}">
                <a16:creationId xmlns:a16="http://schemas.microsoft.com/office/drawing/2014/main" id="{C3B303C3-5A52-E248-999C-BE0AEE74B88D}"/>
              </a:ext>
            </a:extLst>
          </p:cNvPr>
          <p:cNvSpPr txBox="1"/>
          <p:nvPr/>
        </p:nvSpPr>
        <p:spPr>
          <a:xfrm>
            <a:off x="5365231" y="3501474"/>
            <a:ext cx="1039906" cy="276999"/>
          </a:xfrm>
          <a:prstGeom prst="rect">
            <a:avLst/>
          </a:prstGeom>
          <a:noFill/>
        </p:spPr>
        <p:txBody>
          <a:bodyPr wrap="square" rtlCol="0">
            <a:spAutoFit/>
          </a:bodyPr>
          <a:lstStyle/>
          <a:p>
            <a:pPr algn="ctr"/>
            <a:r>
              <a:rPr lang="en-US" sz="1200" dirty="0">
                <a:solidFill>
                  <a:schemeClr val="accent5"/>
                </a:solidFill>
              </a:rPr>
              <a:t>$74,700</a:t>
            </a:r>
          </a:p>
        </p:txBody>
      </p:sp>
      <p:sp>
        <p:nvSpPr>
          <p:cNvPr id="93" name="TextBox 92">
            <a:extLst>
              <a:ext uri="{FF2B5EF4-FFF2-40B4-BE49-F238E27FC236}">
                <a16:creationId xmlns:a16="http://schemas.microsoft.com/office/drawing/2014/main" id="{B23888D6-FAB8-944C-8CB1-805C6152CD75}"/>
              </a:ext>
            </a:extLst>
          </p:cNvPr>
          <p:cNvSpPr txBox="1"/>
          <p:nvPr/>
        </p:nvSpPr>
        <p:spPr>
          <a:xfrm>
            <a:off x="4557506" y="3501474"/>
            <a:ext cx="1039906" cy="276999"/>
          </a:xfrm>
          <a:prstGeom prst="rect">
            <a:avLst/>
          </a:prstGeom>
          <a:noFill/>
        </p:spPr>
        <p:txBody>
          <a:bodyPr wrap="square" rtlCol="0">
            <a:spAutoFit/>
          </a:bodyPr>
          <a:lstStyle/>
          <a:p>
            <a:pPr algn="ctr"/>
            <a:r>
              <a:rPr lang="en-US" sz="1200" i="1" dirty="0">
                <a:solidFill>
                  <a:schemeClr val="accent5"/>
                </a:solidFill>
              </a:rPr>
              <a:t>$66,347</a:t>
            </a:r>
          </a:p>
        </p:txBody>
      </p:sp>
      <p:sp>
        <p:nvSpPr>
          <p:cNvPr id="95" name="Rectangle 94">
            <a:extLst>
              <a:ext uri="{FF2B5EF4-FFF2-40B4-BE49-F238E27FC236}">
                <a16:creationId xmlns:a16="http://schemas.microsoft.com/office/drawing/2014/main" id="{F702F784-84A8-284F-AAB2-06178EC16F48}"/>
              </a:ext>
            </a:extLst>
          </p:cNvPr>
          <p:cNvSpPr>
            <a:spLocks noChangeAspect="1"/>
          </p:cNvSpPr>
          <p:nvPr/>
        </p:nvSpPr>
        <p:spPr>
          <a:xfrm>
            <a:off x="6782245" y="372277"/>
            <a:ext cx="137160" cy="1371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D84DEAB3-082A-B747-BA97-713AE1430ABF}"/>
              </a:ext>
            </a:extLst>
          </p:cNvPr>
          <p:cNvSpPr txBox="1"/>
          <p:nvPr/>
        </p:nvSpPr>
        <p:spPr>
          <a:xfrm>
            <a:off x="7027092" y="302358"/>
            <a:ext cx="2464901" cy="276999"/>
          </a:xfrm>
          <a:prstGeom prst="rect">
            <a:avLst/>
          </a:prstGeom>
          <a:noFill/>
        </p:spPr>
        <p:txBody>
          <a:bodyPr wrap="square" rtlCol="0">
            <a:spAutoFit/>
          </a:bodyPr>
          <a:lstStyle/>
          <a:p>
            <a:r>
              <a:rPr lang="en-US" sz="1200" dirty="0"/>
              <a:t>Operations Manager</a:t>
            </a:r>
          </a:p>
        </p:txBody>
      </p:sp>
      <p:cxnSp>
        <p:nvCxnSpPr>
          <p:cNvPr id="97" name="Straight Connector 96">
            <a:extLst>
              <a:ext uri="{FF2B5EF4-FFF2-40B4-BE49-F238E27FC236}">
                <a16:creationId xmlns:a16="http://schemas.microsoft.com/office/drawing/2014/main" id="{03802912-5E40-AA41-BAE5-9AD5AF238F4A}"/>
              </a:ext>
            </a:extLst>
          </p:cNvPr>
          <p:cNvCxnSpPr>
            <a:cxnSpLocks/>
          </p:cNvCxnSpPr>
          <p:nvPr/>
        </p:nvCxnSpPr>
        <p:spPr>
          <a:xfrm>
            <a:off x="2711801" y="3386953"/>
            <a:ext cx="2743200" cy="0"/>
          </a:xfrm>
          <a:prstGeom prst="line">
            <a:avLst/>
          </a:prstGeom>
          <a:ln w="38100">
            <a:solidFill>
              <a:schemeClr val="accent6"/>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98" name="TextBox 97">
            <a:extLst>
              <a:ext uri="{FF2B5EF4-FFF2-40B4-BE49-F238E27FC236}">
                <a16:creationId xmlns:a16="http://schemas.microsoft.com/office/drawing/2014/main" id="{912DA469-317E-784F-BEA1-99BDAEFF1B23}"/>
              </a:ext>
            </a:extLst>
          </p:cNvPr>
          <p:cNvSpPr txBox="1"/>
          <p:nvPr/>
        </p:nvSpPr>
        <p:spPr>
          <a:xfrm>
            <a:off x="2143120" y="3078390"/>
            <a:ext cx="1039906" cy="276999"/>
          </a:xfrm>
          <a:prstGeom prst="rect">
            <a:avLst/>
          </a:prstGeom>
          <a:noFill/>
          <a:ln>
            <a:noFill/>
          </a:ln>
        </p:spPr>
        <p:txBody>
          <a:bodyPr wrap="square" rtlCol="0">
            <a:spAutoFit/>
          </a:bodyPr>
          <a:lstStyle/>
          <a:p>
            <a:pPr algn="ctr"/>
            <a:r>
              <a:rPr lang="en-US" sz="1200" dirty="0">
                <a:solidFill>
                  <a:schemeClr val="accent6">
                    <a:lumMod val="75000"/>
                  </a:schemeClr>
                </a:solidFill>
              </a:rPr>
              <a:t>$48,615</a:t>
            </a:r>
          </a:p>
        </p:txBody>
      </p:sp>
      <p:sp>
        <p:nvSpPr>
          <p:cNvPr id="99" name="TextBox 98">
            <a:extLst>
              <a:ext uri="{FF2B5EF4-FFF2-40B4-BE49-F238E27FC236}">
                <a16:creationId xmlns:a16="http://schemas.microsoft.com/office/drawing/2014/main" id="{289DA62A-21F3-8040-92EF-FD0FF5269D16}"/>
              </a:ext>
            </a:extLst>
          </p:cNvPr>
          <p:cNvSpPr txBox="1"/>
          <p:nvPr/>
        </p:nvSpPr>
        <p:spPr>
          <a:xfrm>
            <a:off x="4938316" y="3078389"/>
            <a:ext cx="1039906" cy="276999"/>
          </a:xfrm>
          <a:prstGeom prst="rect">
            <a:avLst/>
          </a:prstGeom>
          <a:noFill/>
          <a:ln>
            <a:noFill/>
          </a:ln>
        </p:spPr>
        <p:txBody>
          <a:bodyPr wrap="square" rtlCol="0">
            <a:spAutoFit/>
          </a:bodyPr>
          <a:lstStyle/>
          <a:p>
            <a:pPr algn="ctr"/>
            <a:r>
              <a:rPr lang="en-US" sz="1200" dirty="0">
                <a:solidFill>
                  <a:schemeClr val="accent6">
                    <a:lumMod val="75000"/>
                  </a:schemeClr>
                </a:solidFill>
              </a:rPr>
              <a:t>$70,947</a:t>
            </a:r>
          </a:p>
        </p:txBody>
      </p:sp>
      <p:sp>
        <p:nvSpPr>
          <p:cNvPr id="100" name="TextBox 99">
            <a:extLst>
              <a:ext uri="{FF2B5EF4-FFF2-40B4-BE49-F238E27FC236}">
                <a16:creationId xmlns:a16="http://schemas.microsoft.com/office/drawing/2014/main" id="{4C31B45D-0B45-3E41-8176-794F5B2A9E8E}"/>
              </a:ext>
            </a:extLst>
          </p:cNvPr>
          <p:cNvSpPr txBox="1"/>
          <p:nvPr/>
        </p:nvSpPr>
        <p:spPr>
          <a:xfrm>
            <a:off x="3670226" y="3078390"/>
            <a:ext cx="1039906" cy="276999"/>
          </a:xfrm>
          <a:prstGeom prst="rect">
            <a:avLst/>
          </a:prstGeom>
          <a:noFill/>
          <a:ln>
            <a:noFill/>
          </a:ln>
        </p:spPr>
        <p:txBody>
          <a:bodyPr wrap="square" rtlCol="0">
            <a:spAutoFit/>
          </a:bodyPr>
          <a:lstStyle/>
          <a:p>
            <a:pPr algn="ctr"/>
            <a:r>
              <a:rPr lang="en-US" sz="1200" i="1" dirty="0">
                <a:solidFill>
                  <a:schemeClr val="accent6">
                    <a:lumMod val="75000"/>
                  </a:schemeClr>
                </a:solidFill>
              </a:rPr>
              <a:t>$61,486</a:t>
            </a:r>
          </a:p>
        </p:txBody>
      </p:sp>
      <p:cxnSp>
        <p:nvCxnSpPr>
          <p:cNvPr id="102" name="Straight Connector 101">
            <a:extLst>
              <a:ext uri="{FF2B5EF4-FFF2-40B4-BE49-F238E27FC236}">
                <a16:creationId xmlns:a16="http://schemas.microsoft.com/office/drawing/2014/main" id="{C64685FD-1FF4-A74C-81C1-D60871550EF8}"/>
              </a:ext>
            </a:extLst>
          </p:cNvPr>
          <p:cNvCxnSpPr>
            <a:cxnSpLocks/>
          </p:cNvCxnSpPr>
          <p:nvPr/>
        </p:nvCxnSpPr>
        <p:spPr>
          <a:xfrm>
            <a:off x="2882924" y="2981533"/>
            <a:ext cx="2651760" cy="0"/>
          </a:xfrm>
          <a:prstGeom prst="line">
            <a:avLst/>
          </a:prstGeom>
          <a:ln w="38100">
            <a:solidFill>
              <a:schemeClr val="accent4"/>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03" name="TextBox 102">
            <a:extLst>
              <a:ext uri="{FF2B5EF4-FFF2-40B4-BE49-F238E27FC236}">
                <a16:creationId xmlns:a16="http://schemas.microsoft.com/office/drawing/2014/main" id="{FD367FA2-A241-8B48-8A17-26352A6D8504}"/>
              </a:ext>
            </a:extLst>
          </p:cNvPr>
          <p:cNvSpPr txBox="1"/>
          <p:nvPr/>
        </p:nvSpPr>
        <p:spPr>
          <a:xfrm>
            <a:off x="2314243" y="2672969"/>
            <a:ext cx="1039906" cy="276999"/>
          </a:xfrm>
          <a:prstGeom prst="rect">
            <a:avLst/>
          </a:prstGeom>
          <a:noFill/>
          <a:ln>
            <a:noFill/>
          </a:ln>
        </p:spPr>
        <p:txBody>
          <a:bodyPr wrap="square" rtlCol="0">
            <a:spAutoFit/>
          </a:bodyPr>
          <a:lstStyle/>
          <a:p>
            <a:pPr algn="ctr"/>
            <a:r>
              <a:rPr lang="en-US" sz="1200" dirty="0">
                <a:solidFill>
                  <a:schemeClr val="accent4"/>
                </a:solidFill>
              </a:rPr>
              <a:t>$50,992</a:t>
            </a:r>
          </a:p>
        </p:txBody>
      </p:sp>
      <p:sp>
        <p:nvSpPr>
          <p:cNvPr id="104" name="TextBox 103">
            <a:extLst>
              <a:ext uri="{FF2B5EF4-FFF2-40B4-BE49-F238E27FC236}">
                <a16:creationId xmlns:a16="http://schemas.microsoft.com/office/drawing/2014/main" id="{7AB24B71-0364-FF4B-A66A-3B8635855AB1}"/>
              </a:ext>
            </a:extLst>
          </p:cNvPr>
          <p:cNvSpPr txBox="1"/>
          <p:nvPr/>
        </p:nvSpPr>
        <p:spPr>
          <a:xfrm>
            <a:off x="5022538" y="2672969"/>
            <a:ext cx="1039906" cy="276999"/>
          </a:xfrm>
          <a:prstGeom prst="rect">
            <a:avLst/>
          </a:prstGeom>
          <a:noFill/>
          <a:ln>
            <a:noFill/>
          </a:ln>
        </p:spPr>
        <p:txBody>
          <a:bodyPr wrap="square" rtlCol="0">
            <a:spAutoFit/>
          </a:bodyPr>
          <a:lstStyle/>
          <a:p>
            <a:pPr algn="ctr"/>
            <a:r>
              <a:rPr lang="en-US" sz="1200" dirty="0">
                <a:solidFill>
                  <a:schemeClr val="accent4"/>
                </a:solidFill>
              </a:rPr>
              <a:t>$71,614</a:t>
            </a:r>
          </a:p>
        </p:txBody>
      </p:sp>
      <p:sp>
        <p:nvSpPr>
          <p:cNvPr id="105" name="TextBox 104">
            <a:extLst>
              <a:ext uri="{FF2B5EF4-FFF2-40B4-BE49-F238E27FC236}">
                <a16:creationId xmlns:a16="http://schemas.microsoft.com/office/drawing/2014/main" id="{9C6E19BF-E76F-CE4A-8682-B54513B9C479}"/>
              </a:ext>
            </a:extLst>
          </p:cNvPr>
          <p:cNvSpPr txBox="1"/>
          <p:nvPr/>
        </p:nvSpPr>
        <p:spPr>
          <a:xfrm>
            <a:off x="3841349" y="2672969"/>
            <a:ext cx="1039906" cy="276999"/>
          </a:xfrm>
          <a:prstGeom prst="rect">
            <a:avLst/>
          </a:prstGeom>
          <a:noFill/>
          <a:ln>
            <a:noFill/>
          </a:ln>
        </p:spPr>
        <p:txBody>
          <a:bodyPr wrap="square" rtlCol="0">
            <a:spAutoFit/>
          </a:bodyPr>
          <a:lstStyle/>
          <a:p>
            <a:pPr algn="ctr"/>
            <a:r>
              <a:rPr lang="en-US" sz="1200" i="1" dirty="0">
                <a:solidFill>
                  <a:schemeClr val="accent4"/>
                </a:solidFill>
              </a:rPr>
              <a:t>$62,342</a:t>
            </a:r>
          </a:p>
        </p:txBody>
      </p:sp>
      <p:cxnSp>
        <p:nvCxnSpPr>
          <p:cNvPr id="106" name="Straight Connector 105">
            <a:extLst>
              <a:ext uri="{FF2B5EF4-FFF2-40B4-BE49-F238E27FC236}">
                <a16:creationId xmlns:a16="http://schemas.microsoft.com/office/drawing/2014/main" id="{6A800BE6-89D9-3E4A-98B0-827F3EDCC4E4}"/>
              </a:ext>
            </a:extLst>
          </p:cNvPr>
          <p:cNvCxnSpPr>
            <a:cxnSpLocks/>
          </p:cNvCxnSpPr>
          <p:nvPr/>
        </p:nvCxnSpPr>
        <p:spPr>
          <a:xfrm>
            <a:off x="3627942" y="2565177"/>
            <a:ext cx="2651760" cy="0"/>
          </a:xfrm>
          <a:prstGeom prst="line">
            <a:avLst/>
          </a:prstGeom>
          <a:ln w="38100">
            <a:solidFill>
              <a:srgbClr val="864997"/>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07" name="TextBox 106">
            <a:extLst>
              <a:ext uri="{FF2B5EF4-FFF2-40B4-BE49-F238E27FC236}">
                <a16:creationId xmlns:a16="http://schemas.microsoft.com/office/drawing/2014/main" id="{50ED16A2-7A91-7644-94DA-D5F98A1256B7}"/>
              </a:ext>
            </a:extLst>
          </p:cNvPr>
          <p:cNvSpPr txBox="1"/>
          <p:nvPr/>
        </p:nvSpPr>
        <p:spPr>
          <a:xfrm>
            <a:off x="3107989" y="2247344"/>
            <a:ext cx="1039906" cy="276999"/>
          </a:xfrm>
          <a:prstGeom prst="rect">
            <a:avLst/>
          </a:prstGeom>
          <a:noFill/>
          <a:ln>
            <a:noFill/>
          </a:ln>
        </p:spPr>
        <p:txBody>
          <a:bodyPr wrap="square" rtlCol="0">
            <a:spAutoFit/>
          </a:bodyPr>
          <a:lstStyle/>
          <a:p>
            <a:pPr algn="ctr"/>
            <a:r>
              <a:rPr lang="en-US" sz="1200" dirty="0">
                <a:solidFill>
                  <a:srgbClr val="864997"/>
                </a:solidFill>
              </a:rPr>
              <a:t>$56,481</a:t>
            </a:r>
          </a:p>
        </p:txBody>
      </p:sp>
      <p:sp>
        <p:nvSpPr>
          <p:cNvPr id="108" name="TextBox 107">
            <a:extLst>
              <a:ext uri="{FF2B5EF4-FFF2-40B4-BE49-F238E27FC236}">
                <a16:creationId xmlns:a16="http://schemas.microsoft.com/office/drawing/2014/main" id="{7E06743C-C47B-084A-AF4E-25446877D6BE}"/>
              </a:ext>
            </a:extLst>
          </p:cNvPr>
          <p:cNvSpPr txBox="1"/>
          <p:nvPr/>
        </p:nvSpPr>
        <p:spPr>
          <a:xfrm>
            <a:off x="5759749" y="2247344"/>
            <a:ext cx="1039906" cy="276999"/>
          </a:xfrm>
          <a:prstGeom prst="rect">
            <a:avLst/>
          </a:prstGeom>
          <a:noFill/>
          <a:ln>
            <a:noFill/>
          </a:ln>
        </p:spPr>
        <p:txBody>
          <a:bodyPr wrap="square" rtlCol="0">
            <a:spAutoFit/>
          </a:bodyPr>
          <a:lstStyle/>
          <a:p>
            <a:pPr algn="ctr"/>
            <a:r>
              <a:rPr lang="en-US" sz="1200" dirty="0">
                <a:solidFill>
                  <a:srgbClr val="864997"/>
                </a:solidFill>
              </a:rPr>
              <a:t>$76,936</a:t>
            </a:r>
          </a:p>
        </p:txBody>
      </p:sp>
      <p:sp>
        <p:nvSpPr>
          <p:cNvPr id="109" name="TextBox 108">
            <a:extLst>
              <a:ext uri="{FF2B5EF4-FFF2-40B4-BE49-F238E27FC236}">
                <a16:creationId xmlns:a16="http://schemas.microsoft.com/office/drawing/2014/main" id="{00572B45-27AF-E54A-9766-1BDFDD7459D0}"/>
              </a:ext>
            </a:extLst>
          </p:cNvPr>
          <p:cNvSpPr txBox="1"/>
          <p:nvPr/>
        </p:nvSpPr>
        <p:spPr>
          <a:xfrm>
            <a:off x="4786860" y="2247344"/>
            <a:ext cx="1039906" cy="276999"/>
          </a:xfrm>
          <a:prstGeom prst="rect">
            <a:avLst/>
          </a:prstGeom>
          <a:noFill/>
          <a:ln>
            <a:noFill/>
          </a:ln>
        </p:spPr>
        <p:txBody>
          <a:bodyPr wrap="square" rtlCol="0">
            <a:spAutoFit/>
          </a:bodyPr>
          <a:lstStyle/>
          <a:p>
            <a:pPr algn="ctr"/>
            <a:r>
              <a:rPr lang="en-US" sz="1200" i="1" dirty="0">
                <a:solidFill>
                  <a:srgbClr val="864997"/>
                </a:solidFill>
              </a:rPr>
              <a:t>$67,842</a:t>
            </a:r>
          </a:p>
        </p:txBody>
      </p:sp>
      <p:cxnSp>
        <p:nvCxnSpPr>
          <p:cNvPr id="110" name="Straight Connector 109">
            <a:extLst>
              <a:ext uri="{FF2B5EF4-FFF2-40B4-BE49-F238E27FC236}">
                <a16:creationId xmlns:a16="http://schemas.microsoft.com/office/drawing/2014/main" id="{DADDF49E-A1E2-404B-9348-CB21FF53C538}"/>
              </a:ext>
            </a:extLst>
          </p:cNvPr>
          <p:cNvCxnSpPr>
            <a:cxnSpLocks/>
          </p:cNvCxnSpPr>
          <p:nvPr/>
        </p:nvCxnSpPr>
        <p:spPr>
          <a:xfrm>
            <a:off x="2196910" y="2134376"/>
            <a:ext cx="2360596" cy="0"/>
          </a:xfrm>
          <a:prstGeom prst="line">
            <a:avLst/>
          </a:prstGeom>
          <a:ln w="38100">
            <a:solidFill>
              <a:srgbClr val="79BF66"/>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11" name="TextBox 110">
            <a:extLst>
              <a:ext uri="{FF2B5EF4-FFF2-40B4-BE49-F238E27FC236}">
                <a16:creationId xmlns:a16="http://schemas.microsoft.com/office/drawing/2014/main" id="{B1083A89-F867-1A42-A364-76FC1C6F0FCB}"/>
              </a:ext>
            </a:extLst>
          </p:cNvPr>
          <p:cNvSpPr txBox="1"/>
          <p:nvPr/>
        </p:nvSpPr>
        <p:spPr>
          <a:xfrm>
            <a:off x="1676957" y="1816545"/>
            <a:ext cx="1039906" cy="276999"/>
          </a:xfrm>
          <a:prstGeom prst="rect">
            <a:avLst/>
          </a:prstGeom>
          <a:noFill/>
          <a:ln>
            <a:noFill/>
          </a:ln>
        </p:spPr>
        <p:txBody>
          <a:bodyPr wrap="square" rtlCol="0">
            <a:spAutoFit/>
          </a:bodyPr>
          <a:lstStyle/>
          <a:p>
            <a:pPr algn="ctr"/>
            <a:r>
              <a:rPr lang="en-US" sz="1200" dirty="0">
                <a:solidFill>
                  <a:srgbClr val="79BF66"/>
                </a:solidFill>
              </a:rPr>
              <a:t>$45,815</a:t>
            </a:r>
          </a:p>
        </p:txBody>
      </p:sp>
      <p:sp>
        <p:nvSpPr>
          <p:cNvPr id="112" name="TextBox 111">
            <a:extLst>
              <a:ext uri="{FF2B5EF4-FFF2-40B4-BE49-F238E27FC236}">
                <a16:creationId xmlns:a16="http://schemas.microsoft.com/office/drawing/2014/main" id="{A5543049-F823-ED47-B251-C379AA081EA4}"/>
              </a:ext>
            </a:extLst>
          </p:cNvPr>
          <p:cNvSpPr txBox="1"/>
          <p:nvPr/>
        </p:nvSpPr>
        <p:spPr>
          <a:xfrm>
            <a:off x="4044436" y="1816545"/>
            <a:ext cx="1039906" cy="276999"/>
          </a:xfrm>
          <a:prstGeom prst="rect">
            <a:avLst/>
          </a:prstGeom>
          <a:noFill/>
          <a:ln>
            <a:noFill/>
          </a:ln>
        </p:spPr>
        <p:txBody>
          <a:bodyPr wrap="square" rtlCol="0">
            <a:spAutoFit/>
          </a:bodyPr>
          <a:lstStyle/>
          <a:p>
            <a:pPr algn="ctr"/>
            <a:r>
              <a:rPr lang="en-US" sz="1200" dirty="0">
                <a:solidFill>
                  <a:srgbClr val="79BF66"/>
                </a:solidFill>
              </a:rPr>
              <a:t>$64,080</a:t>
            </a:r>
          </a:p>
        </p:txBody>
      </p:sp>
      <p:sp>
        <p:nvSpPr>
          <p:cNvPr id="113" name="TextBox 112">
            <a:extLst>
              <a:ext uri="{FF2B5EF4-FFF2-40B4-BE49-F238E27FC236}">
                <a16:creationId xmlns:a16="http://schemas.microsoft.com/office/drawing/2014/main" id="{AB643F46-F573-E843-A76C-0460FE96A127}"/>
              </a:ext>
            </a:extLst>
          </p:cNvPr>
          <p:cNvSpPr txBox="1"/>
          <p:nvPr/>
        </p:nvSpPr>
        <p:spPr>
          <a:xfrm>
            <a:off x="3355828" y="1816545"/>
            <a:ext cx="1039906" cy="276999"/>
          </a:xfrm>
          <a:prstGeom prst="rect">
            <a:avLst/>
          </a:prstGeom>
          <a:noFill/>
          <a:ln>
            <a:noFill/>
          </a:ln>
        </p:spPr>
        <p:txBody>
          <a:bodyPr wrap="square" rtlCol="0">
            <a:spAutoFit/>
          </a:bodyPr>
          <a:lstStyle/>
          <a:p>
            <a:pPr algn="ctr"/>
            <a:r>
              <a:rPr lang="en-US" sz="1200" i="1" dirty="0">
                <a:solidFill>
                  <a:srgbClr val="79BF66"/>
                </a:solidFill>
              </a:rPr>
              <a:t>$54,548</a:t>
            </a:r>
          </a:p>
        </p:txBody>
      </p:sp>
      <p:cxnSp>
        <p:nvCxnSpPr>
          <p:cNvPr id="115" name="Straight Connector 114">
            <a:extLst>
              <a:ext uri="{FF2B5EF4-FFF2-40B4-BE49-F238E27FC236}">
                <a16:creationId xmlns:a16="http://schemas.microsoft.com/office/drawing/2014/main" id="{683EBBA7-C410-D246-A195-880200F39340}"/>
              </a:ext>
            </a:extLst>
          </p:cNvPr>
          <p:cNvCxnSpPr>
            <a:cxnSpLocks/>
          </p:cNvCxnSpPr>
          <p:nvPr/>
        </p:nvCxnSpPr>
        <p:spPr>
          <a:xfrm>
            <a:off x="4044436" y="5075811"/>
            <a:ext cx="3200400" cy="0"/>
          </a:xfrm>
          <a:prstGeom prst="line">
            <a:avLst/>
          </a:prstGeom>
          <a:ln w="38100">
            <a:solidFill>
              <a:srgbClr val="EA5F45"/>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16" name="TextBox 115">
            <a:extLst>
              <a:ext uri="{FF2B5EF4-FFF2-40B4-BE49-F238E27FC236}">
                <a16:creationId xmlns:a16="http://schemas.microsoft.com/office/drawing/2014/main" id="{A7DEDAA4-170C-8C40-BE2A-0EB488CD2622}"/>
              </a:ext>
            </a:extLst>
          </p:cNvPr>
          <p:cNvSpPr txBox="1"/>
          <p:nvPr/>
        </p:nvSpPr>
        <p:spPr>
          <a:xfrm>
            <a:off x="3524484" y="4771011"/>
            <a:ext cx="1039906" cy="276999"/>
          </a:xfrm>
          <a:prstGeom prst="rect">
            <a:avLst/>
          </a:prstGeom>
          <a:noFill/>
        </p:spPr>
        <p:txBody>
          <a:bodyPr wrap="square" rtlCol="0">
            <a:spAutoFit/>
          </a:bodyPr>
          <a:lstStyle/>
          <a:p>
            <a:pPr algn="ctr"/>
            <a:r>
              <a:rPr lang="en-US" sz="1200" dirty="0">
                <a:solidFill>
                  <a:srgbClr val="EA5F45"/>
                </a:solidFill>
              </a:rPr>
              <a:t>$59,515</a:t>
            </a:r>
          </a:p>
        </p:txBody>
      </p:sp>
      <p:sp>
        <p:nvSpPr>
          <p:cNvPr id="117" name="TextBox 116">
            <a:extLst>
              <a:ext uri="{FF2B5EF4-FFF2-40B4-BE49-F238E27FC236}">
                <a16:creationId xmlns:a16="http://schemas.microsoft.com/office/drawing/2014/main" id="{F1B57283-EBA8-2E43-9963-12AFBA6534E0}"/>
              </a:ext>
            </a:extLst>
          </p:cNvPr>
          <p:cNvSpPr txBox="1"/>
          <p:nvPr/>
        </p:nvSpPr>
        <p:spPr>
          <a:xfrm>
            <a:off x="6724883" y="4771011"/>
            <a:ext cx="1039906" cy="276999"/>
          </a:xfrm>
          <a:prstGeom prst="rect">
            <a:avLst/>
          </a:prstGeom>
          <a:noFill/>
        </p:spPr>
        <p:txBody>
          <a:bodyPr wrap="square" rtlCol="0">
            <a:spAutoFit/>
          </a:bodyPr>
          <a:lstStyle/>
          <a:p>
            <a:pPr algn="ctr"/>
            <a:r>
              <a:rPr lang="en-US" sz="1200" dirty="0">
                <a:solidFill>
                  <a:srgbClr val="EA5F45"/>
                </a:solidFill>
              </a:rPr>
              <a:t>$84,009</a:t>
            </a:r>
          </a:p>
        </p:txBody>
      </p:sp>
      <p:sp>
        <p:nvSpPr>
          <p:cNvPr id="118" name="TextBox 117">
            <a:extLst>
              <a:ext uri="{FF2B5EF4-FFF2-40B4-BE49-F238E27FC236}">
                <a16:creationId xmlns:a16="http://schemas.microsoft.com/office/drawing/2014/main" id="{D0E54210-6842-3B43-B189-9572F798C009}"/>
              </a:ext>
            </a:extLst>
          </p:cNvPr>
          <p:cNvSpPr txBox="1"/>
          <p:nvPr/>
        </p:nvSpPr>
        <p:spPr>
          <a:xfrm>
            <a:off x="5702134" y="4771011"/>
            <a:ext cx="1039906" cy="276999"/>
          </a:xfrm>
          <a:prstGeom prst="rect">
            <a:avLst/>
          </a:prstGeom>
          <a:noFill/>
        </p:spPr>
        <p:txBody>
          <a:bodyPr wrap="square" rtlCol="0">
            <a:spAutoFit/>
          </a:bodyPr>
          <a:lstStyle/>
          <a:p>
            <a:pPr algn="ctr"/>
            <a:r>
              <a:rPr lang="en-US" sz="1200" i="1" dirty="0">
                <a:solidFill>
                  <a:srgbClr val="EA5F45"/>
                </a:solidFill>
              </a:rPr>
              <a:t>$76,240</a:t>
            </a:r>
          </a:p>
        </p:txBody>
      </p:sp>
      <p:cxnSp>
        <p:nvCxnSpPr>
          <p:cNvPr id="120" name="Straight Connector 119">
            <a:extLst>
              <a:ext uri="{FF2B5EF4-FFF2-40B4-BE49-F238E27FC236}">
                <a16:creationId xmlns:a16="http://schemas.microsoft.com/office/drawing/2014/main" id="{06FC3FFC-3394-FF4B-9CE6-87EF06921FB1}"/>
              </a:ext>
            </a:extLst>
          </p:cNvPr>
          <p:cNvCxnSpPr>
            <a:cxnSpLocks/>
          </p:cNvCxnSpPr>
          <p:nvPr/>
        </p:nvCxnSpPr>
        <p:spPr>
          <a:xfrm>
            <a:off x="5930882" y="4665224"/>
            <a:ext cx="4575753" cy="0"/>
          </a:xfrm>
          <a:prstGeom prst="line">
            <a:avLst/>
          </a:prstGeom>
          <a:ln w="38100">
            <a:solidFill>
              <a:schemeClr val="tx1"/>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21" name="TextBox 120">
            <a:extLst>
              <a:ext uri="{FF2B5EF4-FFF2-40B4-BE49-F238E27FC236}">
                <a16:creationId xmlns:a16="http://schemas.microsoft.com/office/drawing/2014/main" id="{5AFA5A32-0A11-DC4C-BBF8-A20D08ED6DA2}"/>
              </a:ext>
            </a:extLst>
          </p:cNvPr>
          <p:cNvSpPr txBox="1"/>
          <p:nvPr/>
        </p:nvSpPr>
        <p:spPr>
          <a:xfrm>
            <a:off x="5362201" y="4367645"/>
            <a:ext cx="1039906" cy="276999"/>
          </a:xfrm>
          <a:prstGeom prst="rect">
            <a:avLst/>
          </a:prstGeom>
          <a:noFill/>
        </p:spPr>
        <p:txBody>
          <a:bodyPr wrap="square" rtlCol="0">
            <a:spAutoFit/>
          </a:bodyPr>
          <a:lstStyle/>
          <a:p>
            <a:pPr algn="ctr"/>
            <a:r>
              <a:rPr lang="en-US" sz="1200" dirty="0"/>
              <a:t>$74,840</a:t>
            </a:r>
          </a:p>
        </p:txBody>
      </p:sp>
      <p:sp>
        <p:nvSpPr>
          <p:cNvPr id="122" name="TextBox 121">
            <a:extLst>
              <a:ext uri="{FF2B5EF4-FFF2-40B4-BE49-F238E27FC236}">
                <a16:creationId xmlns:a16="http://schemas.microsoft.com/office/drawing/2014/main" id="{BF6B6C43-6ED8-7B46-9ACF-549E1D2CF527}"/>
              </a:ext>
            </a:extLst>
          </p:cNvPr>
          <p:cNvSpPr txBox="1"/>
          <p:nvPr/>
        </p:nvSpPr>
        <p:spPr>
          <a:xfrm>
            <a:off x="9986682" y="4367645"/>
            <a:ext cx="1039906" cy="276999"/>
          </a:xfrm>
          <a:prstGeom prst="rect">
            <a:avLst/>
          </a:prstGeom>
          <a:noFill/>
        </p:spPr>
        <p:txBody>
          <a:bodyPr wrap="square" rtlCol="0">
            <a:spAutoFit/>
          </a:bodyPr>
          <a:lstStyle/>
          <a:p>
            <a:pPr algn="ctr"/>
            <a:r>
              <a:rPr lang="en-US" sz="1200" dirty="0"/>
              <a:t>$109,740</a:t>
            </a:r>
          </a:p>
        </p:txBody>
      </p:sp>
      <p:sp>
        <p:nvSpPr>
          <p:cNvPr id="123" name="TextBox 122">
            <a:extLst>
              <a:ext uri="{FF2B5EF4-FFF2-40B4-BE49-F238E27FC236}">
                <a16:creationId xmlns:a16="http://schemas.microsoft.com/office/drawing/2014/main" id="{1A729218-6311-5048-A550-E4847389B123}"/>
              </a:ext>
            </a:extLst>
          </p:cNvPr>
          <p:cNvSpPr txBox="1"/>
          <p:nvPr/>
        </p:nvSpPr>
        <p:spPr>
          <a:xfrm>
            <a:off x="7901859" y="4367645"/>
            <a:ext cx="1039906" cy="276999"/>
          </a:xfrm>
          <a:prstGeom prst="rect">
            <a:avLst/>
          </a:prstGeom>
          <a:noFill/>
        </p:spPr>
        <p:txBody>
          <a:bodyPr wrap="square" rtlCol="0">
            <a:spAutoFit/>
          </a:bodyPr>
          <a:lstStyle/>
          <a:p>
            <a:pPr algn="ctr"/>
            <a:r>
              <a:rPr lang="en-US" sz="1200" i="1" dirty="0"/>
              <a:t>$93,990</a:t>
            </a:r>
          </a:p>
        </p:txBody>
      </p:sp>
      <p:grpSp>
        <p:nvGrpSpPr>
          <p:cNvPr id="135" name="Group 134">
            <a:extLst>
              <a:ext uri="{FF2B5EF4-FFF2-40B4-BE49-F238E27FC236}">
                <a16:creationId xmlns:a16="http://schemas.microsoft.com/office/drawing/2014/main" id="{5523DAC4-090C-AA47-8B25-4BB541EFC74B}"/>
              </a:ext>
            </a:extLst>
          </p:cNvPr>
          <p:cNvGrpSpPr/>
          <p:nvPr/>
        </p:nvGrpSpPr>
        <p:grpSpPr>
          <a:xfrm>
            <a:off x="7587681" y="2570640"/>
            <a:ext cx="3808624" cy="748270"/>
            <a:chOff x="7675164" y="1977001"/>
            <a:chExt cx="3808624" cy="748270"/>
          </a:xfrm>
        </p:grpSpPr>
        <p:cxnSp>
          <p:nvCxnSpPr>
            <p:cNvPr id="130" name="Straight Connector 129">
              <a:extLst>
                <a:ext uri="{FF2B5EF4-FFF2-40B4-BE49-F238E27FC236}">
                  <a16:creationId xmlns:a16="http://schemas.microsoft.com/office/drawing/2014/main" id="{DA6F8A61-4279-DE42-8474-8E4810C1E07E}"/>
                </a:ext>
              </a:extLst>
            </p:cNvPr>
            <p:cNvCxnSpPr>
              <a:cxnSpLocks/>
            </p:cNvCxnSpPr>
            <p:nvPr/>
          </p:nvCxnSpPr>
          <p:spPr>
            <a:xfrm>
              <a:off x="8387544" y="2309319"/>
              <a:ext cx="2360596" cy="0"/>
            </a:xfrm>
            <a:prstGeom prst="line">
              <a:avLst/>
            </a:prstGeom>
            <a:ln w="38100">
              <a:solidFill>
                <a:schemeClr val="bg2">
                  <a:lumMod val="75000"/>
                </a:schemeClr>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31" name="TextBox 130">
              <a:extLst>
                <a:ext uri="{FF2B5EF4-FFF2-40B4-BE49-F238E27FC236}">
                  <a16:creationId xmlns:a16="http://schemas.microsoft.com/office/drawing/2014/main" id="{F8392C8F-B8D2-AE42-818B-8FC16EB2CCC3}"/>
                </a:ext>
              </a:extLst>
            </p:cNvPr>
            <p:cNvSpPr txBox="1"/>
            <p:nvPr/>
          </p:nvSpPr>
          <p:spPr>
            <a:xfrm>
              <a:off x="7772543" y="2174852"/>
              <a:ext cx="518605" cy="253916"/>
            </a:xfrm>
            <a:prstGeom prst="rect">
              <a:avLst/>
            </a:prstGeom>
            <a:noFill/>
          </p:spPr>
          <p:txBody>
            <a:bodyPr wrap="square" rtlCol="0">
              <a:spAutoFit/>
            </a:bodyPr>
            <a:lstStyle/>
            <a:p>
              <a:pPr algn="r"/>
              <a:r>
                <a:rPr lang="en-US" sz="1050" dirty="0">
                  <a:solidFill>
                    <a:schemeClr val="bg2">
                      <a:lumMod val="50000"/>
                    </a:schemeClr>
                  </a:solidFill>
                </a:rPr>
                <a:t>Low</a:t>
              </a:r>
            </a:p>
          </p:txBody>
        </p:sp>
        <p:sp>
          <p:nvSpPr>
            <p:cNvPr id="132" name="TextBox 131">
              <a:extLst>
                <a:ext uri="{FF2B5EF4-FFF2-40B4-BE49-F238E27FC236}">
                  <a16:creationId xmlns:a16="http://schemas.microsoft.com/office/drawing/2014/main" id="{B4B1476E-CCDD-7E49-8242-76EC61697A73}"/>
                </a:ext>
              </a:extLst>
            </p:cNvPr>
            <p:cNvSpPr txBox="1"/>
            <p:nvPr/>
          </p:nvSpPr>
          <p:spPr>
            <a:xfrm>
              <a:off x="10853748" y="2182781"/>
              <a:ext cx="518605" cy="253916"/>
            </a:xfrm>
            <a:prstGeom prst="rect">
              <a:avLst/>
            </a:prstGeom>
            <a:noFill/>
          </p:spPr>
          <p:txBody>
            <a:bodyPr wrap="square" rtlCol="0">
              <a:spAutoFit/>
            </a:bodyPr>
            <a:lstStyle/>
            <a:p>
              <a:r>
                <a:rPr lang="en-US" sz="1050" dirty="0">
                  <a:solidFill>
                    <a:schemeClr val="bg2">
                      <a:lumMod val="50000"/>
                    </a:schemeClr>
                  </a:solidFill>
                </a:rPr>
                <a:t>High</a:t>
              </a:r>
            </a:p>
          </p:txBody>
        </p:sp>
        <p:sp>
          <p:nvSpPr>
            <p:cNvPr id="133" name="TextBox 132">
              <a:extLst>
                <a:ext uri="{FF2B5EF4-FFF2-40B4-BE49-F238E27FC236}">
                  <a16:creationId xmlns:a16="http://schemas.microsoft.com/office/drawing/2014/main" id="{20F24E2B-DAF3-4040-875C-489AA5068456}"/>
                </a:ext>
              </a:extLst>
            </p:cNvPr>
            <p:cNvSpPr txBox="1"/>
            <p:nvPr/>
          </p:nvSpPr>
          <p:spPr>
            <a:xfrm>
              <a:off x="9029269" y="2331134"/>
              <a:ext cx="1077146" cy="253916"/>
            </a:xfrm>
            <a:prstGeom prst="rect">
              <a:avLst/>
            </a:prstGeom>
            <a:noFill/>
          </p:spPr>
          <p:txBody>
            <a:bodyPr wrap="square" rtlCol="0">
              <a:spAutoFit/>
            </a:bodyPr>
            <a:lstStyle/>
            <a:p>
              <a:pPr algn="ctr"/>
              <a:r>
                <a:rPr lang="en-US" sz="1050" i="1" dirty="0">
                  <a:solidFill>
                    <a:schemeClr val="bg2">
                      <a:lumMod val="50000"/>
                    </a:schemeClr>
                  </a:solidFill>
                </a:rPr>
                <a:t>Current average</a:t>
              </a:r>
            </a:p>
          </p:txBody>
        </p:sp>
        <p:sp>
          <p:nvSpPr>
            <p:cNvPr id="134" name="Rectangle 133">
              <a:extLst>
                <a:ext uri="{FF2B5EF4-FFF2-40B4-BE49-F238E27FC236}">
                  <a16:creationId xmlns:a16="http://schemas.microsoft.com/office/drawing/2014/main" id="{69EC5F37-D900-6D4B-A4D1-3589F4EA72A3}"/>
                </a:ext>
              </a:extLst>
            </p:cNvPr>
            <p:cNvSpPr/>
            <p:nvPr/>
          </p:nvSpPr>
          <p:spPr>
            <a:xfrm>
              <a:off x="7675164" y="1977001"/>
              <a:ext cx="3808624" cy="748270"/>
            </a:xfrm>
            <a:prstGeom prst="rect">
              <a:avLst/>
            </a:prstGeom>
            <a:noFill/>
            <a:ln w="19050">
              <a:solidFill>
                <a:schemeClr val="bg2">
                  <a:lumMod val="75000"/>
                </a:schemeClr>
              </a:solidFill>
              <a:prstDash val="sysDash"/>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grpSp>
      <p:sp>
        <p:nvSpPr>
          <p:cNvPr id="136" name="TextBox 135">
            <a:extLst>
              <a:ext uri="{FF2B5EF4-FFF2-40B4-BE49-F238E27FC236}">
                <a16:creationId xmlns:a16="http://schemas.microsoft.com/office/drawing/2014/main" id="{40A861E1-6EB1-0C49-AFE2-86CC5D9467D0}"/>
              </a:ext>
            </a:extLst>
          </p:cNvPr>
          <p:cNvSpPr txBox="1"/>
          <p:nvPr/>
        </p:nvSpPr>
        <p:spPr>
          <a:xfrm>
            <a:off x="5414659" y="6042214"/>
            <a:ext cx="1362682" cy="261610"/>
          </a:xfrm>
          <a:prstGeom prst="rect">
            <a:avLst/>
          </a:prstGeom>
          <a:noFill/>
        </p:spPr>
        <p:txBody>
          <a:bodyPr wrap="square" rtlCol="0">
            <a:spAutoFit/>
          </a:bodyPr>
          <a:lstStyle/>
          <a:p>
            <a:pPr algn="ctr"/>
            <a:r>
              <a:rPr lang="en-US" sz="1050" i="1" dirty="0"/>
              <a:t>Average (USD)</a:t>
            </a:r>
          </a:p>
        </p:txBody>
      </p:sp>
    </p:spTree>
    <p:extLst>
      <p:ext uri="{BB962C8B-B14F-4D97-AF65-F5344CB8AC3E}">
        <p14:creationId xmlns:p14="http://schemas.microsoft.com/office/powerpoint/2010/main" val="182885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E52F2E-3E24-D84C-9E68-4C1E5E807C2E}"/>
              </a:ext>
            </a:extLst>
          </p:cNvPr>
          <p:cNvSpPr/>
          <p:nvPr/>
        </p:nvSpPr>
        <p:spPr>
          <a:xfrm>
            <a:off x="0" y="268943"/>
            <a:ext cx="12192000" cy="1497106"/>
          </a:xfrm>
          <a:prstGeom prst="rect">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A75A1C72-ED99-AA45-B33B-169CE1DFBD01}"/>
              </a:ext>
            </a:extLst>
          </p:cNvPr>
          <p:cNvSpPr>
            <a:spLocks noGrp="1"/>
          </p:cNvSpPr>
          <p:nvPr>
            <p:ph idx="1"/>
          </p:nvPr>
        </p:nvSpPr>
        <p:spPr>
          <a:xfrm>
            <a:off x="2940123" y="466365"/>
            <a:ext cx="9251877" cy="1437274"/>
          </a:xfrm>
        </p:spPr>
        <p:txBody>
          <a:bodyPr>
            <a:normAutofit fontScale="92500"/>
          </a:bodyPr>
          <a:lstStyle/>
          <a:p>
            <a:pPr marL="0" indent="0">
              <a:buNone/>
            </a:pPr>
            <a:r>
              <a:rPr lang="en-US" dirty="0">
                <a:solidFill>
                  <a:schemeClr val="bg1"/>
                </a:solidFill>
              </a:rPr>
              <a:t>of contact centers planning to increase salaries and hourly rates in 2022. What are the most important factors to consider when determining how much to increase salaries and hourly rates?</a:t>
            </a:r>
          </a:p>
        </p:txBody>
      </p:sp>
      <p:sp>
        <p:nvSpPr>
          <p:cNvPr id="8" name="TextBox 7">
            <a:extLst>
              <a:ext uri="{FF2B5EF4-FFF2-40B4-BE49-F238E27FC236}">
                <a16:creationId xmlns:a16="http://schemas.microsoft.com/office/drawing/2014/main" id="{AF73171D-C108-BF42-A5F2-11977B2179C8}"/>
              </a:ext>
            </a:extLst>
          </p:cNvPr>
          <p:cNvSpPr txBox="1"/>
          <p:nvPr/>
        </p:nvSpPr>
        <p:spPr>
          <a:xfrm>
            <a:off x="380854" y="232666"/>
            <a:ext cx="2451846" cy="1569660"/>
          </a:xfrm>
          <a:prstGeom prst="rect">
            <a:avLst/>
          </a:prstGeom>
          <a:noFill/>
        </p:spPr>
        <p:txBody>
          <a:bodyPr wrap="square" rtlCol="0">
            <a:spAutoFit/>
          </a:bodyPr>
          <a:lstStyle/>
          <a:p>
            <a:pPr algn="ctr"/>
            <a:r>
              <a:rPr lang="en-US" sz="9600" b="1" dirty="0">
                <a:solidFill>
                  <a:schemeClr val="bg1"/>
                </a:solidFill>
              </a:rPr>
              <a:t>51%</a:t>
            </a:r>
          </a:p>
        </p:txBody>
      </p:sp>
      <p:graphicFrame>
        <p:nvGraphicFramePr>
          <p:cNvPr id="9" name="Chart 8">
            <a:extLst>
              <a:ext uri="{FF2B5EF4-FFF2-40B4-BE49-F238E27FC236}">
                <a16:creationId xmlns:a16="http://schemas.microsoft.com/office/drawing/2014/main" id="{23A74EC9-26DF-7F42-A22A-0AB66306B1F4}"/>
              </a:ext>
            </a:extLst>
          </p:cNvPr>
          <p:cNvGraphicFramePr/>
          <p:nvPr>
            <p:extLst>
              <p:ext uri="{D42A27DB-BD31-4B8C-83A1-F6EECF244321}">
                <p14:modId xmlns:p14="http://schemas.microsoft.com/office/powerpoint/2010/main" val="3337916791"/>
              </p:ext>
            </p:extLst>
          </p:nvPr>
        </p:nvGraphicFramePr>
        <p:xfrm>
          <a:off x="80682" y="1906561"/>
          <a:ext cx="12012706" cy="45419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4791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Compensation Strategies</a:t>
            </a:r>
          </a:p>
        </p:txBody>
      </p:sp>
      <p:graphicFrame>
        <p:nvGraphicFramePr>
          <p:cNvPr id="6" name="Chart 5">
            <a:extLst>
              <a:ext uri="{FF2B5EF4-FFF2-40B4-BE49-F238E27FC236}">
                <a16:creationId xmlns:a16="http://schemas.microsoft.com/office/drawing/2014/main" id="{39758775-B3AF-AD49-80EE-D9D6590572BB}"/>
              </a:ext>
            </a:extLst>
          </p:cNvPr>
          <p:cNvGraphicFramePr/>
          <p:nvPr>
            <p:extLst>
              <p:ext uri="{D42A27DB-BD31-4B8C-83A1-F6EECF244321}">
                <p14:modId xmlns:p14="http://schemas.microsoft.com/office/powerpoint/2010/main" val="736490001"/>
              </p:ext>
            </p:extLst>
          </p:nvPr>
        </p:nvGraphicFramePr>
        <p:xfrm>
          <a:off x="142098" y="1099337"/>
          <a:ext cx="4844014" cy="5212974"/>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E172D39F-AD95-734A-A5C2-1C3335448FD0}"/>
              </a:ext>
            </a:extLst>
          </p:cNvPr>
          <p:cNvCxnSpPr>
            <a:cxnSpLocks/>
          </p:cNvCxnSpPr>
          <p:nvPr/>
        </p:nvCxnSpPr>
        <p:spPr>
          <a:xfrm>
            <a:off x="5271247" y="1212351"/>
            <a:ext cx="0" cy="4939067"/>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8" name="Chart 7">
            <a:extLst>
              <a:ext uri="{FF2B5EF4-FFF2-40B4-BE49-F238E27FC236}">
                <a16:creationId xmlns:a16="http://schemas.microsoft.com/office/drawing/2014/main" id="{218D985B-545D-0C4E-8B2B-7F720F580118}"/>
              </a:ext>
            </a:extLst>
          </p:cNvPr>
          <p:cNvGraphicFramePr/>
          <p:nvPr>
            <p:extLst>
              <p:ext uri="{D42A27DB-BD31-4B8C-83A1-F6EECF244321}">
                <p14:modId xmlns:p14="http://schemas.microsoft.com/office/powerpoint/2010/main" val="325571958"/>
              </p:ext>
            </p:extLst>
          </p:nvPr>
        </p:nvGraphicFramePr>
        <p:xfrm>
          <a:off x="5456912" y="1099336"/>
          <a:ext cx="6571561" cy="5212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9513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03A49B-6A32-324E-A56A-5F94DBBF5D7A}"/>
              </a:ext>
            </a:extLst>
          </p:cNvPr>
          <p:cNvSpPr>
            <a:spLocks noGrp="1"/>
          </p:cNvSpPr>
          <p:nvPr>
            <p:ph type="body" idx="1"/>
          </p:nvPr>
        </p:nvSpPr>
        <p:spPr/>
        <p:txBody>
          <a:bodyPr/>
          <a:lstStyle/>
          <a:p>
            <a:r>
              <a:rPr lang="en-US" dirty="0"/>
              <a:t>Operations + Processes</a:t>
            </a:r>
          </a:p>
        </p:txBody>
      </p:sp>
    </p:spTree>
    <p:extLst>
      <p:ext uri="{BB962C8B-B14F-4D97-AF65-F5344CB8AC3E}">
        <p14:creationId xmlns:p14="http://schemas.microsoft.com/office/powerpoint/2010/main" val="68857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desk&#10;&#10;Description automatically generated">
            <a:hlinkClick r:id="rId2"/>
            <a:extLst>
              <a:ext uri="{FF2B5EF4-FFF2-40B4-BE49-F238E27FC236}">
                <a16:creationId xmlns:a16="http://schemas.microsoft.com/office/drawing/2014/main" id="{7B3F0666-889D-314A-B0BB-375423E6F63F}"/>
              </a:ext>
            </a:extLst>
          </p:cNvPr>
          <p:cNvPicPr>
            <a:picLocks noChangeAspect="1"/>
          </p:cNvPicPr>
          <p:nvPr/>
        </p:nvPicPr>
        <p:blipFill>
          <a:blip r:embed="rId3"/>
          <a:stretch>
            <a:fillRect/>
          </a:stretch>
        </p:blipFill>
        <p:spPr>
          <a:xfrm>
            <a:off x="604718" y="2061883"/>
            <a:ext cx="5330894" cy="4114800"/>
          </a:xfrm>
          <a:prstGeom prst="rect">
            <a:avLst/>
          </a:prstGeom>
        </p:spPr>
      </p:pic>
      <p:pic>
        <p:nvPicPr>
          <p:cNvPr id="5" name="Picture 4" descr="Graphical user interface, application&#10;&#10;Description automatically generated">
            <a:hlinkClick r:id="rId4"/>
            <a:extLst>
              <a:ext uri="{FF2B5EF4-FFF2-40B4-BE49-F238E27FC236}">
                <a16:creationId xmlns:a16="http://schemas.microsoft.com/office/drawing/2014/main" id="{F0D8944C-AA78-EE49-917E-5C254C7B2A08}"/>
              </a:ext>
            </a:extLst>
          </p:cNvPr>
          <p:cNvPicPr>
            <a:picLocks noChangeAspect="1"/>
          </p:cNvPicPr>
          <p:nvPr/>
        </p:nvPicPr>
        <p:blipFill>
          <a:blip r:embed="rId5"/>
          <a:stretch>
            <a:fillRect/>
          </a:stretch>
        </p:blipFill>
        <p:spPr>
          <a:xfrm>
            <a:off x="6256390" y="2061883"/>
            <a:ext cx="5335559" cy="4114800"/>
          </a:xfrm>
          <a:prstGeom prst="rect">
            <a:avLst/>
          </a:prstGeom>
        </p:spPr>
      </p:pic>
      <p:sp>
        <p:nvSpPr>
          <p:cNvPr id="6" name="Rectangle 5">
            <a:extLst>
              <a:ext uri="{FF2B5EF4-FFF2-40B4-BE49-F238E27FC236}">
                <a16:creationId xmlns:a16="http://schemas.microsoft.com/office/drawing/2014/main" id="{7EADEA1E-174E-FA4E-BCA3-29683A9E7218}"/>
              </a:ext>
            </a:extLst>
          </p:cNvPr>
          <p:cNvSpPr/>
          <p:nvPr/>
        </p:nvSpPr>
        <p:spPr>
          <a:xfrm>
            <a:off x="0" y="268943"/>
            <a:ext cx="12192000" cy="1497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DF8FA51-32B8-B747-9214-FB88C271D3A7}"/>
              </a:ext>
            </a:extLst>
          </p:cNvPr>
          <p:cNvSpPr txBox="1">
            <a:spLocks/>
          </p:cNvSpPr>
          <p:nvPr/>
        </p:nvSpPr>
        <p:spPr>
          <a:xfrm>
            <a:off x="604718" y="409455"/>
            <a:ext cx="10987231" cy="14372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ICMI took deep dives into workforce management and workforce optimization in 2021. Click on the images below to download a copy of the executive summary.</a:t>
            </a:r>
          </a:p>
        </p:txBody>
      </p:sp>
    </p:spTree>
    <p:extLst>
      <p:ext uri="{BB962C8B-B14F-4D97-AF65-F5344CB8AC3E}">
        <p14:creationId xmlns:p14="http://schemas.microsoft.com/office/powerpoint/2010/main" val="77353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Top 10 Metrics</a:t>
            </a:r>
          </a:p>
        </p:txBody>
      </p:sp>
      <p:graphicFrame>
        <p:nvGraphicFramePr>
          <p:cNvPr id="2" name="Table 2">
            <a:extLst>
              <a:ext uri="{FF2B5EF4-FFF2-40B4-BE49-F238E27FC236}">
                <a16:creationId xmlns:a16="http://schemas.microsoft.com/office/drawing/2014/main" id="{1EA89396-F6F6-894E-879F-E29A2D4C2D92}"/>
              </a:ext>
            </a:extLst>
          </p:cNvPr>
          <p:cNvGraphicFramePr>
            <a:graphicFrameLocks noGrp="1"/>
          </p:cNvGraphicFramePr>
          <p:nvPr>
            <p:extLst>
              <p:ext uri="{D42A27DB-BD31-4B8C-83A1-F6EECF244321}">
                <p14:modId xmlns:p14="http://schemas.microsoft.com/office/powerpoint/2010/main" val="293031874"/>
              </p:ext>
            </p:extLst>
          </p:nvPr>
        </p:nvGraphicFramePr>
        <p:xfrm>
          <a:off x="492931" y="1241197"/>
          <a:ext cx="5668768" cy="5017742"/>
        </p:xfrm>
        <a:graphic>
          <a:graphicData uri="http://schemas.openxmlformats.org/drawingml/2006/table">
            <a:tbl>
              <a:tblPr firstRow="1" bandRow="1">
                <a:tableStyleId>{5C22544A-7EE6-4342-B048-85BDC9FD1C3A}</a:tableStyleId>
              </a:tblPr>
              <a:tblGrid>
                <a:gridCol w="720249">
                  <a:extLst>
                    <a:ext uri="{9D8B030D-6E8A-4147-A177-3AD203B41FA5}">
                      <a16:colId xmlns:a16="http://schemas.microsoft.com/office/drawing/2014/main" val="4247307088"/>
                    </a:ext>
                  </a:extLst>
                </a:gridCol>
                <a:gridCol w="4948519">
                  <a:extLst>
                    <a:ext uri="{9D8B030D-6E8A-4147-A177-3AD203B41FA5}">
                      <a16:colId xmlns:a16="http://schemas.microsoft.com/office/drawing/2014/main" val="2399954155"/>
                    </a:ext>
                  </a:extLst>
                </a:gridCol>
              </a:tblGrid>
              <a:tr h="613602">
                <a:tc>
                  <a:txBody>
                    <a:bodyPr/>
                    <a:lstStyle/>
                    <a:p>
                      <a:pPr algn="ctr"/>
                      <a:r>
                        <a:rPr lang="en-US" b="1" dirty="0"/>
                        <a:t>Rank</a:t>
                      </a:r>
                    </a:p>
                  </a:txBody>
                  <a:tcPr anchor="ctr"/>
                </a:tc>
                <a:tc>
                  <a:txBody>
                    <a:bodyPr/>
                    <a:lstStyle/>
                    <a:p>
                      <a:r>
                        <a:rPr lang="en-US" dirty="0"/>
                        <a:t>All Industries</a:t>
                      </a:r>
                    </a:p>
                  </a:txBody>
                  <a:tcPr anchor="ctr"/>
                </a:tc>
                <a:extLst>
                  <a:ext uri="{0D108BD9-81ED-4DB2-BD59-A6C34878D82A}">
                    <a16:rowId xmlns:a16="http://schemas.microsoft.com/office/drawing/2014/main" val="3600430280"/>
                  </a:ext>
                </a:extLst>
              </a:tr>
              <a:tr h="440414">
                <a:tc>
                  <a:txBody>
                    <a:bodyPr/>
                    <a:lstStyle/>
                    <a:p>
                      <a:pPr algn="ctr"/>
                      <a:r>
                        <a:rPr lang="en-US" b="1" dirty="0"/>
                        <a:t>1</a:t>
                      </a:r>
                    </a:p>
                  </a:txBody>
                  <a:tcPr anchor="ctr"/>
                </a:tc>
                <a:tc>
                  <a:txBody>
                    <a:bodyPr/>
                    <a:lstStyle/>
                    <a:p>
                      <a:r>
                        <a:rPr lang="en-US" dirty="0"/>
                        <a:t>Customer satisfaction</a:t>
                      </a:r>
                    </a:p>
                  </a:txBody>
                  <a:tcPr anchor="ctr"/>
                </a:tc>
                <a:extLst>
                  <a:ext uri="{0D108BD9-81ED-4DB2-BD59-A6C34878D82A}">
                    <a16:rowId xmlns:a16="http://schemas.microsoft.com/office/drawing/2014/main" val="2390210"/>
                  </a:ext>
                </a:extLst>
              </a:tr>
              <a:tr h="440414">
                <a:tc>
                  <a:txBody>
                    <a:bodyPr/>
                    <a:lstStyle/>
                    <a:p>
                      <a:pPr algn="ctr"/>
                      <a:r>
                        <a:rPr lang="en-US" b="1" dirty="0"/>
                        <a:t>2</a:t>
                      </a:r>
                    </a:p>
                  </a:txBody>
                  <a:tcPr anchor="ctr"/>
                </a:tc>
                <a:tc>
                  <a:txBody>
                    <a:bodyPr/>
                    <a:lstStyle/>
                    <a:p>
                      <a:r>
                        <a:rPr lang="en-US" dirty="0"/>
                        <a:t>Agent productivity</a:t>
                      </a:r>
                    </a:p>
                  </a:txBody>
                  <a:tcPr anchor="ctr"/>
                </a:tc>
                <a:extLst>
                  <a:ext uri="{0D108BD9-81ED-4DB2-BD59-A6C34878D82A}">
                    <a16:rowId xmlns:a16="http://schemas.microsoft.com/office/drawing/2014/main" val="2277489690"/>
                  </a:ext>
                </a:extLst>
              </a:tr>
              <a:tr h="440414">
                <a:tc>
                  <a:txBody>
                    <a:bodyPr/>
                    <a:lstStyle/>
                    <a:p>
                      <a:pPr algn="ctr"/>
                      <a:r>
                        <a:rPr lang="en-US" b="1" dirty="0"/>
                        <a:t>3</a:t>
                      </a:r>
                    </a:p>
                  </a:txBody>
                  <a:tcPr anchor="ctr"/>
                </a:tc>
                <a:tc>
                  <a:txBody>
                    <a:bodyPr/>
                    <a:lstStyle/>
                    <a:p>
                      <a:r>
                        <a:rPr lang="en-US" dirty="0"/>
                        <a:t>Accuracy</a:t>
                      </a:r>
                    </a:p>
                  </a:txBody>
                  <a:tcPr anchor="ctr"/>
                </a:tc>
                <a:extLst>
                  <a:ext uri="{0D108BD9-81ED-4DB2-BD59-A6C34878D82A}">
                    <a16:rowId xmlns:a16="http://schemas.microsoft.com/office/drawing/2014/main" val="88096789"/>
                  </a:ext>
                </a:extLst>
              </a:tr>
              <a:tr h="440414">
                <a:tc>
                  <a:txBody>
                    <a:bodyPr/>
                    <a:lstStyle/>
                    <a:p>
                      <a:pPr algn="ctr"/>
                      <a:r>
                        <a:rPr lang="en-US" b="1" dirty="0"/>
                        <a:t>4</a:t>
                      </a:r>
                    </a:p>
                  </a:txBody>
                  <a:tcPr anchor="ctr"/>
                </a:tc>
                <a:tc>
                  <a:txBody>
                    <a:bodyPr/>
                    <a:lstStyle/>
                    <a:p>
                      <a:r>
                        <a:rPr lang="en-US" dirty="0"/>
                        <a:t>Average handle time</a:t>
                      </a:r>
                    </a:p>
                  </a:txBody>
                  <a:tcPr anchor="ctr"/>
                </a:tc>
                <a:extLst>
                  <a:ext uri="{0D108BD9-81ED-4DB2-BD59-A6C34878D82A}">
                    <a16:rowId xmlns:a16="http://schemas.microsoft.com/office/drawing/2014/main" val="3728083908"/>
                  </a:ext>
                </a:extLst>
              </a:tr>
              <a:tr h="440414">
                <a:tc>
                  <a:txBody>
                    <a:bodyPr/>
                    <a:lstStyle/>
                    <a:p>
                      <a:pPr algn="ctr"/>
                      <a:r>
                        <a:rPr lang="en-US" b="1" dirty="0"/>
                        <a:t>5</a:t>
                      </a:r>
                    </a:p>
                  </a:txBody>
                  <a:tcPr anchor="ctr"/>
                </a:tc>
                <a:tc>
                  <a:txBody>
                    <a:bodyPr/>
                    <a:lstStyle/>
                    <a:p>
                      <a:r>
                        <a:rPr lang="en-US" dirty="0"/>
                        <a:t>Average speed of answer</a:t>
                      </a:r>
                    </a:p>
                  </a:txBody>
                  <a:tcPr anchor="ctr"/>
                </a:tc>
                <a:extLst>
                  <a:ext uri="{0D108BD9-81ED-4DB2-BD59-A6C34878D82A}">
                    <a16:rowId xmlns:a16="http://schemas.microsoft.com/office/drawing/2014/main" val="3208513380"/>
                  </a:ext>
                </a:extLst>
              </a:tr>
              <a:tr h="440414">
                <a:tc>
                  <a:txBody>
                    <a:bodyPr/>
                    <a:lstStyle/>
                    <a:p>
                      <a:pPr algn="ctr"/>
                      <a:r>
                        <a:rPr lang="en-US" b="1" dirty="0"/>
                        <a:t>6</a:t>
                      </a:r>
                    </a:p>
                  </a:txBody>
                  <a:tcPr anchor="ctr"/>
                </a:tc>
                <a:tc>
                  <a:txBody>
                    <a:bodyPr/>
                    <a:lstStyle/>
                    <a:p>
                      <a:r>
                        <a:rPr lang="en-US" dirty="0"/>
                        <a:t>Quality score</a:t>
                      </a:r>
                    </a:p>
                  </a:txBody>
                  <a:tcPr anchor="ctr"/>
                </a:tc>
                <a:extLst>
                  <a:ext uri="{0D108BD9-81ED-4DB2-BD59-A6C34878D82A}">
                    <a16:rowId xmlns:a16="http://schemas.microsoft.com/office/drawing/2014/main" val="2067611353"/>
                  </a:ext>
                </a:extLst>
              </a:tr>
              <a:tr h="440414">
                <a:tc>
                  <a:txBody>
                    <a:bodyPr/>
                    <a:lstStyle/>
                    <a:p>
                      <a:pPr algn="ctr"/>
                      <a:r>
                        <a:rPr lang="en-US" b="1" dirty="0"/>
                        <a:t>7</a:t>
                      </a:r>
                    </a:p>
                  </a:txBody>
                  <a:tcPr anchor="ctr"/>
                </a:tc>
                <a:tc>
                  <a:txBody>
                    <a:bodyPr/>
                    <a:lstStyle/>
                    <a:p>
                      <a:r>
                        <a:rPr lang="en-US" dirty="0"/>
                        <a:t>Abandonment rate</a:t>
                      </a:r>
                    </a:p>
                  </a:txBody>
                  <a:tcPr anchor="ctr"/>
                </a:tc>
                <a:extLst>
                  <a:ext uri="{0D108BD9-81ED-4DB2-BD59-A6C34878D82A}">
                    <a16:rowId xmlns:a16="http://schemas.microsoft.com/office/drawing/2014/main" val="3024460673"/>
                  </a:ext>
                </a:extLst>
              </a:tr>
              <a:tr h="440414">
                <a:tc>
                  <a:txBody>
                    <a:bodyPr/>
                    <a:lstStyle/>
                    <a:p>
                      <a:pPr algn="ctr"/>
                      <a:r>
                        <a:rPr lang="en-US" b="1" dirty="0"/>
                        <a:t>8</a:t>
                      </a:r>
                    </a:p>
                  </a:txBody>
                  <a:tcPr anchor="ctr"/>
                </a:tc>
                <a:tc>
                  <a:txBody>
                    <a:bodyPr/>
                    <a:lstStyle/>
                    <a:p>
                      <a:r>
                        <a:rPr lang="en-US" dirty="0"/>
                        <a:t>Adherence to schedule</a:t>
                      </a:r>
                    </a:p>
                  </a:txBody>
                  <a:tcPr anchor="ctr"/>
                </a:tc>
                <a:extLst>
                  <a:ext uri="{0D108BD9-81ED-4DB2-BD59-A6C34878D82A}">
                    <a16:rowId xmlns:a16="http://schemas.microsoft.com/office/drawing/2014/main" val="543637422"/>
                  </a:ext>
                </a:extLst>
              </a:tr>
              <a:tr h="440414">
                <a:tc>
                  <a:txBody>
                    <a:bodyPr/>
                    <a:lstStyle/>
                    <a:p>
                      <a:pPr algn="ctr"/>
                      <a:r>
                        <a:rPr lang="en-US" b="1" dirty="0"/>
                        <a:t>9</a:t>
                      </a:r>
                    </a:p>
                  </a:txBody>
                  <a:tcPr anchor="ctr"/>
                </a:tc>
                <a:tc>
                  <a:txBody>
                    <a:bodyPr/>
                    <a:lstStyle/>
                    <a:p>
                      <a:r>
                        <a:rPr lang="en-US" dirty="0"/>
                        <a:t>Service level/response time</a:t>
                      </a:r>
                    </a:p>
                  </a:txBody>
                  <a:tcPr anchor="ctr"/>
                </a:tc>
                <a:extLst>
                  <a:ext uri="{0D108BD9-81ED-4DB2-BD59-A6C34878D82A}">
                    <a16:rowId xmlns:a16="http://schemas.microsoft.com/office/drawing/2014/main" val="2699913894"/>
                  </a:ext>
                </a:extLst>
              </a:tr>
              <a:tr h="440414">
                <a:tc>
                  <a:txBody>
                    <a:bodyPr/>
                    <a:lstStyle/>
                    <a:p>
                      <a:pPr algn="ctr"/>
                      <a:r>
                        <a:rPr lang="en-US" b="1" dirty="0"/>
                        <a:t>10</a:t>
                      </a:r>
                    </a:p>
                  </a:txBody>
                  <a:tcPr anchor="ctr"/>
                </a:tc>
                <a:tc>
                  <a:txBody>
                    <a:bodyPr/>
                    <a:lstStyle/>
                    <a:p>
                      <a:r>
                        <a:rPr lang="en-US" dirty="0"/>
                        <a:t>Average response time</a:t>
                      </a:r>
                    </a:p>
                  </a:txBody>
                  <a:tcPr anchor="ctr"/>
                </a:tc>
                <a:extLst>
                  <a:ext uri="{0D108BD9-81ED-4DB2-BD59-A6C34878D82A}">
                    <a16:rowId xmlns:a16="http://schemas.microsoft.com/office/drawing/2014/main" val="2145316249"/>
                  </a:ext>
                </a:extLst>
              </a:tr>
            </a:tbl>
          </a:graphicData>
        </a:graphic>
      </p:graphicFrame>
      <p:pic>
        <p:nvPicPr>
          <p:cNvPr id="5" name="Picture 4" descr="A picture containing bubble chart&#10;&#10;Description automatically generated">
            <a:extLst>
              <a:ext uri="{FF2B5EF4-FFF2-40B4-BE49-F238E27FC236}">
                <a16:creationId xmlns:a16="http://schemas.microsoft.com/office/drawing/2014/main" id="{5AD306AD-57A5-9243-9E56-F55984461920}"/>
              </a:ext>
            </a:extLst>
          </p:cNvPr>
          <p:cNvPicPr>
            <a:picLocks noChangeAspect="1"/>
          </p:cNvPicPr>
          <p:nvPr/>
        </p:nvPicPr>
        <p:blipFill rotWithShape="1">
          <a:blip r:embed="rId2">
            <a:alphaModFix amt="35000"/>
          </a:blip>
          <a:srcRect r="18490" b="18801"/>
          <a:stretch/>
        </p:blipFill>
        <p:spPr>
          <a:xfrm>
            <a:off x="6602002" y="832206"/>
            <a:ext cx="5589998" cy="5568594"/>
          </a:xfrm>
          <a:prstGeom prst="rect">
            <a:avLst/>
          </a:prstGeom>
        </p:spPr>
      </p:pic>
    </p:spTree>
    <p:extLst>
      <p:ext uri="{BB962C8B-B14F-4D97-AF65-F5344CB8AC3E}">
        <p14:creationId xmlns:p14="http://schemas.microsoft.com/office/powerpoint/2010/main" val="401243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AC9F7D-1552-7D43-AD7C-BCC854C0B505}"/>
              </a:ext>
            </a:extLst>
          </p:cNvPr>
          <p:cNvSpPr txBox="1"/>
          <p:nvPr/>
        </p:nvSpPr>
        <p:spPr>
          <a:xfrm>
            <a:off x="894783" y="1966344"/>
            <a:ext cx="10402431" cy="1938992"/>
          </a:xfrm>
          <a:prstGeom prst="rect">
            <a:avLst/>
          </a:prstGeom>
          <a:noFill/>
        </p:spPr>
        <p:txBody>
          <a:bodyPr wrap="square" rtlCol="0">
            <a:spAutoFit/>
          </a:bodyPr>
          <a:lstStyle/>
          <a:p>
            <a:pPr algn="ctr"/>
            <a:r>
              <a:rPr lang="en-US" sz="6000" b="1" dirty="0">
                <a:solidFill>
                  <a:schemeClr val="bg1"/>
                </a:solidFill>
              </a:rPr>
              <a:t>The State of the </a:t>
            </a:r>
            <a:br>
              <a:rPr lang="en-US" sz="6000" b="1" dirty="0">
                <a:solidFill>
                  <a:schemeClr val="bg1"/>
                </a:solidFill>
              </a:rPr>
            </a:br>
            <a:r>
              <a:rPr lang="en-US" sz="6000" b="1" dirty="0">
                <a:solidFill>
                  <a:schemeClr val="bg1"/>
                </a:solidFill>
              </a:rPr>
              <a:t>Contact Center in 2021</a:t>
            </a:r>
          </a:p>
        </p:txBody>
      </p:sp>
      <p:sp>
        <p:nvSpPr>
          <p:cNvPr id="6" name="TextBox 5">
            <a:extLst>
              <a:ext uri="{FF2B5EF4-FFF2-40B4-BE49-F238E27FC236}">
                <a16:creationId xmlns:a16="http://schemas.microsoft.com/office/drawing/2014/main" id="{5E294F41-5278-EE4E-A324-EE10ECF1CE90}"/>
              </a:ext>
            </a:extLst>
          </p:cNvPr>
          <p:cNvSpPr txBox="1"/>
          <p:nvPr/>
        </p:nvSpPr>
        <p:spPr>
          <a:xfrm>
            <a:off x="894783" y="4145032"/>
            <a:ext cx="10402431" cy="584775"/>
          </a:xfrm>
          <a:prstGeom prst="rect">
            <a:avLst/>
          </a:prstGeom>
          <a:noFill/>
        </p:spPr>
        <p:txBody>
          <a:bodyPr wrap="square" rtlCol="0">
            <a:spAutoFit/>
          </a:bodyPr>
          <a:lstStyle/>
          <a:p>
            <a:pPr algn="ctr"/>
            <a:r>
              <a:rPr lang="en-US" sz="3200" i="1" dirty="0">
                <a:solidFill>
                  <a:schemeClr val="bg1"/>
                </a:solidFill>
              </a:rPr>
              <a:t>An ICMI Practices &amp; Salary Presentation</a:t>
            </a:r>
          </a:p>
        </p:txBody>
      </p:sp>
    </p:spTree>
    <p:extLst>
      <p:ext uri="{BB962C8B-B14F-4D97-AF65-F5344CB8AC3E}">
        <p14:creationId xmlns:p14="http://schemas.microsoft.com/office/powerpoint/2010/main" val="1661359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Channel Strategy</a:t>
            </a:r>
          </a:p>
        </p:txBody>
      </p:sp>
      <p:graphicFrame>
        <p:nvGraphicFramePr>
          <p:cNvPr id="4" name="Chart 3">
            <a:extLst>
              <a:ext uri="{FF2B5EF4-FFF2-40B4-BE49-F238E27FC236}">
                <a16:creationId xmlns:a16="http://schemas.microsoft.com/office/drawing/2014/main" id="{4D3C4BAD-7008-BD46-9335-019C3F298F3F}"/>
              </a:ext>
            </a:extLst>
          </p:cNvPr>
          <p:cNvGraphicFramePr/>
          <p:nvPr>
            <p:extLst>
              <p:ext uri="{D42A27DB-BD31-4B8C-83A1-F6EECF244321}">
                <p14:modId xmlns:p14="http://schemas.microsoft.com/office/powerpoint/2010/main" val="2249396502"/>
              </p:ext>
            </p:extLst>
          </p:nvPr>
        </p:nvGraphicFramePr>
        <p:xfrm>
          <a:off x="427233" y="1074208"/>
          <a:ext cx="11451002" cy="53355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7280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BD59CA-88A5-4745-8F04-5040C33E2ADF}"/>
              </a:ext>
            </a:extLst>
          </p:cNvPr>
          <p:cNvSpPr/>
          <p:nvPr/>
        </p:nvSpPr>
        <p:spPr>
          <a:xfrm>
            <a:off x="0" y="268943"/>
            <a:ext cx="12192000" cy="1497106"/>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A2F319A5-E6A8-2A41-9ABC-9C43F86C956D}"/>
              </a:ext>
            </a:extLst>
          </p:cNvPr>
          <p:cNvSpPr>
            <a:spLocks noGrp="1"/>
          </p:cNvSpPr>
          <p:nvPr>
            <p:ph idx="1"/>
          </p:nvPr>
        </p:nvSpPr>
        <p:spPr>
          <a:xfrm>
            <a:off x="2940124" y="466365"/>
            <a:ext cx="8982936" cy="1437274"/>
          </a:xfrm>
        </p:spPr>
        <p:txBody>
          <a:bodyPr>
            <a:normAutofit/>
          </a:bodyPr>
          <a:lstStyle/>
          <a:p>
            <a:pPr marL="0" indent="0">
              <a:buNone/>
            </a:pPr>
            <a:r>
              <a:rPr lang="en-US" dirty="0">
                <a:solidFill>
                  <a:schemeClr val="bg1"/>
                </a:solidFill>
              </a:rPr>
              <a:t>of contact centers have a quality management program and/ or process in place. What criteria are these contact centers using to assess quality?</a:t>
            </a:r>
          </a:p>
        </p:txBody>
      </p:sp>
      <p:sp>
        <p:nvSpPr>
          <p:cNvPr id="8" name="TextBox 7">
            <a:extLst>
              <a:ext uri="{FF2B5EF4-FFF2-40B4-BE49-F238E27FC236}">
                <a16:creationId xmlns:a16="http://schemas.microsoft.com/office/drawing/2014/main" id="{E26DBDFE-B5EC-4841-9630-3C9A9F65D574}"/>
              </a:ext>
            </a:extLst>
          </p:cNvPr>
          <p:cNvSpPr txBox="1"/>
          <p:nvPr/>
        </p:nvSpPr>
        <p:spPr>
          <a:xfrm>
            <a:off x="380854" y="232666"/>
            <a:ext cx="2451846" cy="1569660"/>
          </a:xfrm>
          <a:prstGeom prst="rect">
            <a:avLst/>
          </a:prstGeom>
          <a:noFill/>
        </p:spPr>
        <p:txBody>
          <a:bodyPr wrap="square" rtlCol="0">
            <a:spAutoFit/>
          </a:bodyPr>
          <a:lstStyle/>
          <a:p>
            <a:pPr algn="ctr"/>
            <a:r>
              <a:rPr lang="en-US" sz="9600" b="1" dirty="0">
                <a:solidFill>
                  <a:schemeClr val="bg1"/>
                </a:solidFill>
              </a:rPr>
              <a:t>72%</a:t>
            </a:r>
          </a:p>
        </p:txBody>
      </p:sp>
      <p:graphicFrame>
        <p:nvGraphicFramePr>
          <p:cNvPr id="9" name="Chart 8">
            <a:extLst>
              <a:ext uri="{FF2B5EF4-FFF2-40B4-BE49-F238E27FC236}">
                <a16:creationId xmlns:a16="http://schemas.microsoft.com/office/drawing/2014/main" id="{AC0174BF-BFC3-884B-80A6-92D6C8B57CE3}"/>
              </a:ext>
            </a:extLst>
          </p:cNvPr>
          <p:cNvGraphicFramePr/>
          <p:nvPr>
            <p:extLst>
              <p:ext uri="{D42A27DB-BD31-4B8C-83A1-F6EECF244321}">
                <p14:modId xmlns:p14="http://schemas.microsoft.com/office/powerpoint/2010/main" val="3294676129"/>
              </p:ext>
            </p:extLst>
          </p:nvPr>
        </p:nvGraphicFramePr>
        <p:xfrm>
          <a:off x="268940" y="1903640"/>
          <a:ext cx="11654120" cy="44321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8163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Responsibility + Frequency</a:t>
            </a:r>
          </a:p>
        </p:txBody>
      </p:sp>
      <p:graphicFrame>
        <p:nvGraphicFramePr>
          <p:cNvPr id="4" name="Chart 3">
            <a:extLst>
              <a:ext uri="{FF2B5EF4-FFF2-40B4-BE49-F238E27FC236}">
                <a16:creationId xmlns:a16="http://schemas.microsoft.com/office/drawing/2014/main" id="{E0407E48-16F1-484C-91C2-BAA577B2FA47}"/>
              </a:ext>
            </a:extLst>
          </p:cNvPr>
          <p:cNvGraphicFramePr/>
          <p:nvPr>
            <p:extLst>
              <p:ext uri="{D42A27DB-BD31-4B8C-83A1-F6EECF244321}">
                <p14:modId xmlns:p14="http://schemas.microsoft.com/office/powerpoint/2010/main" val="429394463"/>
              </p:ext>
            </p:extLst>
          </p:nvPr>
        </p:nvGraphicFramePr>
        <p:xfrm>
          <a:off x="355515" y="1099336"/>
          <a:ext cx="5740485" cy="522078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91A48389-2C7B-BA44-A0E9-FE9A424D50D2}"/>
              </a:ext>
            </a:extLst>
          </p:cNvPr>
          <p:cNvCxnSpPr>
            <a:cxnSpLocks/>
          </p:cNvCxnSpPr>
          <p:nvPr/>
        </p:nvCxnSpPr>
        <p:spPr>
          <a:xfrm>
            <a:off x="6185648" y="1212351"/>
            <a:ext cx="0" cy="4939067"/>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6" name="Chart 5">
            <a:extLst>
              <a:ext uri="{FF2B5EF4-FFF2-40B4-BE49-F238E27FC236}">
                <a16:creationId xmlns:a16="http://schemas.microsoft.com/office/drawing/2014/main" id="{8E197EA0-C53B-614E-891E-41578E931E35}"/>
              </a:ext>
            </a:extLst>
          </p:cNvPr>
          <p:cNvGraphicFramePr/>
          <p:nvPr>
            <p:extLst>
              <p:ext uri="{D42A27DB-BD31-4B8C-83A1-F6EECF244321}">
                <p14:modId xmlns:p14="http://schemas.microsoft.com/office/powerpoint/2010/main" val="3269873405"/>
              </p:ext>
            </p:extLst>
          </p:nvPr>
        </p:nvGraphicFramePr>
        <p:xfrm>
          <a:off x="6499411" y="1099337"/>
          <a:ext cx="5265355" cy="52207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8652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Quality Management Outcomes</a:t>
            </a:r>
          </a:p>
        </p:txBody>
      </p:sp>
      <p:graphicFrame>
        <p:nvGraphicFramePr>
          <p:cNvPr id="4" name="Chart 3">
            <a:extLst>
              <a:ext uri="{FF2B5EF4-FFF2-40B4-BE49-F238E27FC236}">
                <a16:creationId xmlns:a16="http://schemas.microsoft.com/office/drawing/2014/main" id="{4DA803E7-46F8-F849-BFE0-DBEF1EF55B60}"/>
              </a:ext>
            </a:extLst>
          </p:cNvPr>
          <p:cNvGraphicFramePr/>
          <p:nvPr>
            <p:extLst>
              <p:ext uri="{D42A27DB-BD31-4B8C-83A1-F6EECF244321}">
                <p14:modId xmlns:p14="http://schemas.microsoft.com/office/powerpoint/2010/main" val="4079715124"/>
              </p:ext>
            </p:extLst>
          </p:nvPr>
        </p:nvGraphicFramePr>
        <p:xfrm>
          <a:off x="427233" y="1197948"/>
          <a:ext cx="11337534" cy="50389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7053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0DE183-6FBF-264C-BD89-78B1EC3FA3CB}"/>
              </a:ext>
            </a:extLst>
          </p:cNvPr>
          <p:cNvSpPr/>
          <p:nvPr/>
        </p:nvSpPr>
        <p:spPr>
          <a:xfrm>
            <a:off x="0" y="268943"/>
            <a:ext cx="12192000" cy="1497106"/>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688EC410-5BCF-504E-8327-EFF5AB2D64CE}"/>
              </a:ext>
            </a:extLst>
          </p:cNvPr>
          <p:cNvSpPr>
            <a:spLocks noGrp="1"/>
          </p:cNvSpPr>
          <p:nvPr>
            <p:ph idx="1"/>
          </p:nvPr>
        </p:nvSpPr>
        <p:spPr>
          <a:xfrm>
            <a:off x="2940124" y="466365"/>
            <a:ext cx="8982936" cy="1437274"/>
          </a:xfrm>
        </p:spPr>
        <p:txBody>
          <a:bodyPr>
            <a:normAutofit/>
          </a:bodyPr>
          <a:lstStyle/>
          <a:p>
            <a:pPr marL="0" indent="0">
              <a:buNone/>
            </a:pPr>
            <a:r>
              <a:rPr lang="en-US" dirty="0">
                <a:solidFill>
                  <a:schemeClr val="bg1"/>
                </a:solidFill>
              </a:rPr>
              <a:t>of contact centers have a performance management program and/ or process in place. How are contact centers incentivizing high performance?</a:t>
            </a:r>
          </a:p>
        </p:txBody>
      </p:sp>
      <p:sp>
        <p:nvSpPr>
          <p:cNvPr id="8" name="TextBox 7">
            <a:extLst>
              <a:ext uri="{FF2B5EF4-FFF2-40B4-BE49-F238E27FC236}">
                <a16:creationId xmlns:a16="http://schemas.microsoft.com/office/drawing/2014/main" id="{B7A25602-B326-D848-A860-B6CAD179629E}"/>
              </a:ext>
            </a:extLst>
          </p:cNvPr>
          <p:cNvSpPr txBox="1"/>
          <p:nvPr/>
        </p:nvSpPr>
        <p:spPr>
          <a:xfrm>
            <a:off x="380854" y="232666"/>
            <a:ext cx="2451846" cy="1569660"/>
          </a:xfrm>
          <a:prstGeom prst="rect">
            <a:avLst/>
          </a:prstGeom>
          <a:noFill/>
        </p:spPr>
        <p:txBody>
          <a:bodyPr wrap="square" rtlCol="0">
            <a:spAutoFit/>
          </a:bodyPr>
          <a:lstStyle/>
          <a:p>
            <a:pPr algn="ctr"/>
            <a:r>
              <a:rPr lang="en-US" sz="9600" b="1" dirty="0">
                <a:solidFill>
                  <a:schemeClr val="bg1"/>
                </a:solidFill>
              </a:rPr>
              <a:t>66%</a:t>
            </a:r>
          </a:p>
        </p:txBody>
      </p:sp>
      <p:graphicFrame>
        <p:nvGraphicFramePr>
          <p:cNvPr id="9" name="Chart 8">
            <a:extLst>
              <a:ext uri="{FF2B5EF4-FFF2-40B4-BE49-F238E27FC236}">
                <a16:creationId xmlns:a16="http://schemas.microsoft.com/office/drawing/2014/main" id="{521E27E7-81B3-7443-B59C-9B2E35B37266}"/>
              </a:ext>
            </a:extLst>
          </p:cNvPr>
          <p:cNvGraphicFramePr/>
          <p:nvPr>
            <p:extLst>
              <p:ext uri="{D42A27DB-BD31-4B8C-83A1-F6EECF244321}">
                <p14:modId xmlns:p14="http://schemas.microsoft.com/office/powerpoint/2010/main" val="1430856657"/>
              </p:ext>
            </p:extLst>
          </p:nvPr>
        </p:nvGraphicFramePr>
        <p:xfrm>
          <a:off x="380854" y="1903639"/>
          <a:ext cx="6059275" cy="4487996"/>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21CA24A7-7481-0E4A-B4E8-5EB6FB42D697}"/>
              </a:ext>
            </a:extLst>
          </p:cNvPr>
          <p:cNvCxnSpPr>
            <a:cxnSpLocks/>
          </p:cNvCxnSpPr>
          <p:nvPr/>
        </p:nvCxnSpPr>
        <p:spPr>
          <a:xfrm>
            <a:off x="6831107" y="1972235"/>
            <a:ext cx="0" cy="4338918"/>
          </a:xfrm>
          <a:prstGeom prst="line">
            <a:avLst/>
          </a:prstGeom>
        </p:spPr>
        <p:style>
          <a:lnRef idx="3">
            <a:schemeClr val="accent1"/>
          </a:lnRef>
          <a:fillRef idx="0">
            <a:schemeClr val="accent1"/>
          </a:fillRef>
          <a:effectRef idx="2">
            <a:schemeClr val="accent1"/>
          </a:effectRef>
          <a:fontRef idx="minor">
            <a:schemeClr val="tx1"/>
          </a:fontRef>
        </p:style>
      </p:cxnSp>
      <p:pic>
        <p:nvPicPr>
          <p:cNvPr id="18" name="Graphic 17" descr="Call center outline">
            <a:extLst>
              <a:ext uri="{FF2B5EF4-FFF2-40B4-BE49-F238E27FC236}">
                <a16:creationId xmlns:a16="http://schemas.microsoft.com/office/drawing/2014/main" id="{2182C9A7-A73D-1C44-B6F7-72EFC26BA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804" y="2451847"/>
            <a:ext cx="914400" cy="914400"/>
          </a:xfrm>
          <a:prstGeom prst="rect">
            <a:avLst/>
          </a:prstGeom>
        </p:spPr>
      </p:pic>
      <p:pic>
        <p:nvPicPr>
          <p:cNvPr id="20" name="Graphic 19" descr="Meeting outline">
            <a:extLst>
              <a:ext uri="{FF2B5EF4-FFF2-40B4-BE49-F238E27FC236}">
                <a16:creationId xmlns:a16="http://schemas.microsoft.com/office/drawing/2014/main" id="{D9C81ABF-442A-AF45-B89E-0A58E685E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0804" y="3671727"/>
            <a:ext cx="914400" cy="914400"/>
          </a:xfrm>
          <a:prstGeom prst="rect">
            <a:avLst/>
          </a:prstGeom>
        </p:spPr>
      </p:pic>
      <p:pic>
        <p:nvPicPr>
          <p:cNvPr id="22" name="Graphic 21" descr="Building outline">
            <a:extLst>
              <a:ext uri="{FF2B5EF4-FFF2-40B4-BE49-F238E27FC236}">
                <a16:creationId xmlns:a16="http://schemas.microsoft.com/office/drawing/2014/main" id="{D3337071-E399-8C4E-95F0-E2D9340AEB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90804" y="4891607"/>
            <a:ext cx="914400" cy="914400"/>
          </a:xfrm>
          <a:prstGeom prst="rect">
            <a:avLst/>
          </a:prstGeom>
        </p:spPr>
      </p:pic>
      <p:sp>
        <p:nvSpPr>
          <p:cNvPr id="23" name="TextBox 22">
            <a:extLst>
              <a:ext uri="{FF2B5EF4-FFF2-40B4-BE49-F238E27FC236}">
                <a16:creationId xmlns:a16="http://schemas.microsoft.com/office/drawing/2014/main" id="{2D378C23-02F4-D446-9CFD-C44E4F74C7BC}"/>
              </a:ext>
            </a:extLst>
          </p:cNvPr>
          <p:cNvSpPr txBox="1"/>
          <p:nvPr/>
        </p:nvSpPr>
        <p:spPr>
          <a:xfrm>
            <a:off x="8216307" y="2451847"/>
            <a:ext cx="3706755" cy="923330"/>
          </a:xfrm>
          <a:prstGeom prst="rect">
            <a:avLst/>
          </a:prstGeom>
          <a:noFill/>
        </p:spPr>
        <p:txBody>
          <a:bodyPr wrap="square" rtlCol="0">
            <a:spAutoFit/>
          </a:bodyPr>
          <a:lstStyle/>
          <a:p>
            <a:r>
              <a:rPr lang="en-US" dirty="0">
                <a:solidFill>
                  <a:schemeClr val="accent4"/>
                </a:solidFill>
              </a:rPr>
              <a:t>In 57% of contact centers, employees work toward an individual goal and compete against each other</a:t>
            </a:r>
          </a:p>
        </p:txBody>
      </p:sp>
      <p:sp>
        <p:nvSpPr>
          <p:cNvPr id="24" name="TextBox 23">
            <a:extLst>
              <a:ext uri="{FF2B5EF4-FFF2-40B4-BE49-F238E27FC236}">
                <a16:creationId xmlns:a16="http://schemas.microsoft.com/office/drawing/2014/main" id="{24C9656B-C252-364E-B1CD-82D747337602}"/>
              </a:ext>
            </a:extLst>
          </p:cNvPr>
          <p:cNvSpPr txBox="1"/>
          <p:nvPr/>
        </p:nvSpPr>
        <p:spPr>
          <a:xfrm>
            <a:off x="8216306" y="3671727"/>
            <a:ext cx="3706755" cy="923330"/>
          </a:xfrm>
          <a:prstGeom prst="rect">
            <a:avLst/>
          </a:prstGeom>
          <a:noFill/>
        </p:spPr>
        <p:txBody>
          <a:bodyPr wrap="square" rtlCol="0">
            <a:spAutoFit/>
          </a:bodyPr>
          <a:lstStyle/>
          <a:p>
            <a:r>
              <a:rPr lang="en-US" dirty="0">
                <a:solidFill>
                  <a:schemeClr val="accent3"/>
                </a:solidFill>
              </a:rPr>
              <a:t>In 29% of contact centers, teams of employees work toward a group goal and compete against other groups</a:t>
            </a:r>
          </a:p>
        </p:txBody>
      </p:sp>
      <p:sp>
        <p:nvSpPr>
          <p:cNvPr id="25" name="TextBox 24">
            <a:extLst>
              <a:ext uri="{FF2B5EF4-FFF2-40B4-BE49-F238E27FC236}">
                <a16:creationId xmlns:a16="http://schemas.microsoft.com/office/drawing/2014/main" id="{A55E720A-4797-1F41-A3F9-98A973576094}"/>
              </a:ext>
            </a:extLst>
          </p:cNvPr>
          <p:cNvSpPr txBox="1"/>
          <p:nvPr/>
        </p:nvSpPr>
        <p:spPr>
          <a:xfrm>
            <a:off x="8216305" y="4882677"/>
            <a:ext cx="3706755" cy="923330"/>
          </a:xfrm>
          <a:prstGeom prst="rect">
            <a:avLst/>
          </a:prstGeom>
          <a:noFill/>
        </p:spPr>
        <p:txBody>
          <a:bodyPr wrap="square" rtlCol="0">
            <a:spAutoFit/>
          </a:bodyPr>
          <a:lstStyle/>
          <a:p>
            <a:r>
              <a:rPr lang="en-US" dirty="0">
                <a:solidFill>
                  <a:schemeClr val="accent5"/>
                </a:solidFill>
              </a:rPr>
              <a:t>In 14% of contact centers, all employees work toward a contact center-wide goal</a:t>
            </a:r>
          </a:p>
        </p:txBody>
      </p:sp>
    </p:spTree>
    <p:extLst>
      <p:ext uri="{BB962C8B-B14F-4D97-AF65-F5344CB8AC3E}">
        <p14:creationId xmlns:p14="http://schemas.microsoft.com/office/powerpoint/2010/main" val="2972969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0251DE-775C-FB44-8BF6-D9F81A2E54B1}"/>
              </a:ext>
            </a:extLst>
          </p:cNvPr>
          <p:cNvSpPr/>
          <p:nvPr/>
        </p:nvSpPr>
        <p:spPr>
          <a:xfrm>
            <a:off x="0" y="268943"/>
            <a:ext cx="12192000" cy="1497106"/>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CD24E2FF-5BCB-D64D-8237-235464F910C9}"/>
              </a:ext>
            </a:extLst>
          </p:cNvPr>
          <p:cNvSpPr>
            <a:spLocks noGrp="1"/>
          </p:cNvSpPr>
          <p:nvPr>
            <p:ph idx="1"/>
          </p:nvPr>
        </p:nvSpPr>
        <p:spPr>
          <a:xfrm>
            <a:off x="2940124" y="412575"/>
            <a:ext cx="8982936" cy="1437274"/>
          </a:xfrm>
        </p:spPr>
        <p:txBody>
          <a:bodyPr>
            <a:normAutofit/>
          </a:bodyPr>
          <a:lstStyle/>
          <a:p>
            <a:pPr marL="0" indent="0">
              <a:buNone/>
            </a:pPr>
            <a:r>
              <a:rPr lang="en-US" dirty="0">
                <a:solidFill>
                  <a:schemeClr val="bg1"/>
                </a:solidFill>
              </a:rPr>
              <a:t>of respondents have dedicated trainers and/or learning and development managers in their contact centers. How are they approaching contact center training?</a:t>
            </a:r>
          </a:p>
        </p:txBody>
      </p:sp>
      <p:sp>
        <p:nvSpPr>
          <p:cNvPr id="10" name="TextBox 9">
            <a:extLst>
              <a:ext uri="{FF2B5EF4-FFF2-40B4-BE49-F238E27FC236}">
                <a16:creationId xmlns:a16="http://schemas.microsoft.com/office/drawing/2014/main" id="{277D58BE-984A-F14B-8473-C0ACAFC88652}"/>
              </a:ext>
            </a:extLst>
          </p:cNvPr>
          <p:cNvSpPr txBox="1"/>
          <p:nvPr/>
        </p:nvSpPr>
        <p:spPr>
          <a:xfrm>
            <a:off x="380854" y="232666"/>
            <a:ext cx="2451846" cy="1569660"/>
          </a:xfrm>
          <a:prstGeom prst="rect">
            <a:avLst/>
          </a:prstGeom>
          <a:noFill/>
        </p:spPr>
        <p:txBody>
          <a:bodyPr wrap="square" rtlCol="0">
            <a:spAutoFit/>
          </a:bodyPr>
          <a:lstStyle/>
          <a:p>
            <a:pPr algn="ctr"/>
            <a:r>
              <a:rPr lang="en-US" sz="9600" b="1" dirty="0">
                <a:solidFill>
                  <a:schemeClr val="bg1"/>
                </a:solidFill>
              </a:rPr>
              <a:t>30%</a:t>
            </a:r>
          </a:p>
        </p:txBody>
      </p:sp>
      <p:graphicFrame>
        <p:nvGraphicFramePr>
          <p:cNvPr id="11" name="Chart 10">
            <a:extLst>
              <a:ext uri="{FF2B5EF4-FFF2-40B4-BE49-F238E27FC236}">
                <a16:creationId xmlns:a16="http://schemas.microsoft.com/office/drawing/2014/main" id="{EE3DF280-7593-2142-B684-5730A0FB7F53}"/>
              </a:ext>
            </a:extLst>
          </p:cNvPr>
          <p:cNvGraphicFramePr/>
          <p:nvPr>
            <p:extLst>
              <p:ext uri="{D42A27DB-BD31-4B8C-83A1-F6EECF244321}">
                <p14:modId xmlns:p14="http://schemas.microsoft.com/office/powerpoint/2010/main" val="876564349"/>
              </p:ext>
            </p:extLst>
          </p:nvPr>
        </p:nvGraphicFramePr>
        <p:xfrm>
          <a:off x="0" y="1909681"/>
          <a:ext cx="12191999" cy="4526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1533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18134C-D0EA-404F-9953-6B6E0C83679A}"/>
              </a:ext>
            </a:extLst>
          </p:cNvPr>
          <p:cNvSpPr>
            <a:spLocks noGrp="1"/>
          </p:cNvSpPr>
          <p:nvPr>
            <p:ph type="title"/>
          </p:nvPr>
        </p:nvSpPr>
        <p:spPr>
          <a:xfrm>
            <a:off x="427233" y="365126"/>
            <a:ext cx="10515600" cy="734210"/>
          </a:xfrm>
        </p:spPr>
        <p:txBody>
          <a:bodyPr/>
          <a:lstStyle/>
          <a:p>
            <a:r>
              <a:rPr lang="en-US" dirty="0"/>
              <a:t>Training Time</a:t>
            </a:r>
          </a:p>
        </p:txBody>
      </p:sp>
      <p:graphicFrame>
        <p:nvGraphicFramePr>
          <p:cNvPr id="5" name="Chart 4">
            <a:extLst>
              <a:ext uri="{FF2B5EF4-FFF2-40B4-BE49-F238E27FC236}">
                <a16:creationId xmlns:a16="http://schemas.microsoft.com/office/drawing/2014/main" id="{BB3C3D34-4A41-DC43-B8DB-EB63B5358AEF}"/>
              </a:ext>
            </a:extLst>
          </p:cNvPr>
          <p:cNvGraphicFramePr/>
          <p:nvPr>
            <p:extLst>
              <p:ext uri="{D42A27DB-BD31-4B8C-83A1-F6EECF244321}">
                <p14:modId xmlns:p14="http://schemas.microsoft.com/office/powerpoint/2010/main" val="3942766964"/>
              </p:ext>
            </p:extLst>
          </p:nvPr>
        </p:nvGraphicFramePr>
        <p:xfrm>
          <a:off x="3691913" y="1099336"/>
          <a:ext cx="7882965" cy="5182432"/>
        </p:xfrm>
        <a:graphic>
          <a:graphicData uri="http://schemas.openxmlformats.org/drawingml/2006/chart">
            <c:chart xmlns:c="http://schemas.openxmlformats.org/drawingml/2006/chart" xmlns:r="http://schemas.openxmlformats.org/officeDocument/2006/relationships" r:id="rId2"/>
          </a:graphicData>
        </a:graphic>
      </p:graphicFrame>
      <p:sp>
        <p:nvSpPr>
          <p:cNvPr id="6" name="Left Bracket 5">
            <a:extLst>
              <a:ext uri="{FF2B5EF4-FFF2-40B4-BE49-F238E27FC236}">
                <a16:creationId xmlns:a16="http://schemas.microsoft.com/office/drawing/2014/main" id="{8F4FD8D0-7199-0941-AEF9-27F89902D6E3}"/>
              </a:ext>
            </a:extLst>
          </p:cNvPr>
          <p:cNvSpPr/>
          <p:nvPr/>
        </p:nvSpPr>
        <p:spPr>
          <a:xfrm>
            <a:off x="1242279" y="1759161"/>
            <a:ext cx="157317" cy="3886200"/>
          </a:xfrm>
          <a:prstGeom prst="lef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7" name="Left Bracket 6">
            <a:extLst>
              <a:ext uri="{FF2B5EF4-FFF2-40B4-BE49-F238E27FC236}">
                <a16:creationId xmlns:a16="http://schemas.microsoft.com/office/drawing/2014/main" id="{4EB7CDF1-5443-B645-AD32-042358C619E1}"/>
              </a:ext>
            </a:extLst>
          </p:cNvPr>
          <p:cNvSpPr/>
          <p:nvPr/>
        </p:nvSpPr>
        <p:spPr>
          <a:xfrm>
            <a:off x="2146849" y="1987761"/>
            <a:ext cx="157317" cy="3429000"/>
          </a:xfrm>
          <a:prstGeom prst="lef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8" name="Left Bracket 7">
            <a:extLst>
              <a:ext uri="{FF2B5EF4-FFF2-40B4-BE49-F238E27FC236}">
                <a16:creationId xmlns:a16="http://schemas.microsoft.com/office/drawing/2014/main" id="{76B7F162-6045-4F47-814F-8C48EAAE6AD8}"/>
              </a:ext>
            </a:extLst>
          </p:cNvPr>
          <p:cNvSpPr/>
          <p:nvPr/>
        </p:nvSpPr>
        <p:spPr>
          <a:xfrm>
            <a:off x="3021923" y="2216361"/>
            <a:ext cx="157317" cy="2971800"/>
          </a:xfrm>
          <a:prstGeom prst="leftBracket">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sp>
        <p:nvSpPr>
          <p:cNvPr id="9" name="Left Bracket 8">
            <a:extLst>
              <a:ext uri="{FF2B5EF4-FFF2-40B4-BE49-F238E27FC236}">
                <a16:creationId xmlns:a16="http://schemas.microsoft.com/office/drawing/2014/main" id="{FBFE4047-F004-3642-BCE3-9460ED809C67}"/>
              </a:ext>
            </a:extLst>
          </p:cNvPr>
          <p:cNvSpPr/>
          <p:nvPr/>
        </p:nvSpPr>
        <p:spPr>
          <a:xfrm>
            <a:off x="3894735" y="2559261"/>
            <a:ext cx="157317" cy="2286000"/>
          </a:xfrm>
          <a:prstGeom prst="leftBracket">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7688907B-720D-1B4D-9A8E-15FDDCC8EB68}"/>
              </a:ext>
            </a:extLst>
          </p:cNvPr>
          <p:cNvSpPr txBox="1"/>
          <p:nvPr/>
        </p:nvSpPr>
        <p:spPr>
          <a:xfrm rot="16200000">
            <a:off x="2291135" y="3511740"/>
            <a:ext cx="2635046" cy="369332"/>
          </a:xfrm>
          <a:prstGeom prst="rect">
            <a:avLst/>
          </a:prstGeom>
          <a:noFill/>
        </p:spPr>
        <p:txBody>
          <a:bodyPr wrap="square" rtlCol="0">
            <a:spAutoFit/>
          </a:bodyPr>
          <a:lstStyle/>
          <a:p>
            <a:pPr algn="ctr"/>
            <a:r>
              <a:rPr lang="en-US" b="1" dirty="0">
                <a:solidFill>
                  <a:schemeClr val="accent5"/>
                </a:solidFill>
              </a:rPr>
              <a:t>Agents</a:t>
            </a:r>
          </a:p>
        </p:txBody>
      </p:sp>
      <p:sp>
        <p:nvSpPr>
          <p:cNvPr id="11" name="TextBox 10">
            <a:extLst>
              <a:ext uri="{FF2B5EF4-FFF2-40B4-BE49-F238E27FC236}">
                <a16:creationId xmlns:a16="http://schemas.microsoft.com/office/drawing/2014/main" id="{48438773-6857-F849-8478-E004E0DF4880}"/>
              </a:ext>
            </a:extLst>
          </p:cNvPr>
          <p:cNvSpPr txBox="1"/>
          <p:nvPr/>
        </p:nvSpPr>
        <p:spPr>
          <a:xfrm rot="16200000">
            <a:off x="1418323" y="3517595"/>
            <a:ext cx="2635046" cy="369332"/>
          </a:xfrm>
          <a:prstGeom prst="rect">
            <a:avLst/>
          </a:prstGeom>
          <a:noFill/>
        </p:spPr>
        <p:txBody>
          <a:bodyPr wrap="square" rtlCol="0">
            <a:spAutoFit/>
          </a:bodyPr>
          <a:lstStyle/>
          <a:p>
            <a:pPr algn="ctr"/>
            <a:r>
              <a:rPr lang="en-US" b="1" dirty="0">
                <a:solidFill>
                  <a:schemeClr val="accent4"/>
                </a:solidFill>
              </a:rPr>
              <a:t>Supervisors</a:t>
            </a:r>
          </a:p>
        </p:txBody>
      </p:sp>
      <p:sp>
        <p:nvSpPr>
          <p:cNvPr id="12" name="TextBox 11">
            <a:extLst>
              <a:ext uri="{FF2B5EF4-FFF2-40B4-BE49-F238E27FC236}">
                <a16:creationId xmlns:a16="http://schemas.microsoft.com/office/drawing/2014/main" id="{528E3324-2A32-7D48-919B-AFACAB376E41}"/>
              </a:ext>
            </a:extLst>
          </p:cNvPr>
          <p:cNvSpPr txBox="1"/>
          <p:nvPr/>
        </p:nvSpPr>
        <p:spPr>
          <a:xfrm rot="16200000">
            <a:off x="519720" y="3517594"/>
            <a:ext cx="2635046" cy="369332"/>
          </a:xfrm>
          <a:prstGeom prst="rect">
            <a:avLst/>
          </a:prstGeom>
          <a:noFill/>
        </p:spPr>
        <p:txBody>
          <a:bodyPr wrap="square" rtlCol="0">
            <a:spAutoFit/>
          </a:bodyPr>
          <a:lstStyle/>
          <a:p>
            <a:pPr algn="ctr"/>
            <a:r>
              <a:rPr lang="en-US" b="1" dirty="0">
                <a:solidFill>
                  <a:schemeClr val="accent2"/>
                </a:solidFill>
              </a:rPr>
              <a:t>Managers</a:t>
            </a:r>
          </a:p>
        </p:txBody>
      </p:sp>
      <p:sp>
        <p:nvSpPr>
          <p:cNvPr id="13" name="TextBox 12">
            <a:extLst>
              <a:ext uri="{FF2B5EF4-FFF2-40B4-BE49-F238E27FC236}">
                <a16:creationId xmlns:a16="http://schemas.microsoft.com/office/drawing/2014/main" id="{8B0246EC-015C-204F-AA57-CEF074DC82AF}"/>
              </a:ext>
            </a:extLst>
          </p:cNvPr>
          <p:cNvSpPr txBox="1"/>
          <p:nvPr/>
        </p:nvSpPr>
        <p:spPr>
          <a:xfrm rot="16200000">
            <a:off x="-358820" y="3517593"/>
            <a:ext cx="2635046" cy="369332"/>
          </a:xfrm>
          <a:prstGeom prst="rect">
            <a:avLst/>
          </a:prstGeom>
          <a:noFill/>
        </p:spPr>
        <p:txBody>
          <a:bodyPr wrap="square" rtlCol="0">
            <a:spAutoFit/>
          </a:bodyPr>
          <a:lstStyle/>
          <a:p>
            <a:pPr algn="ctr"/>
            <a:r>
              <a:rPr lang="en-US" b="1" dirty="0">
                <a:solidFill>
                  <a:schemeClr val="accent1"/>
                </a:solidFill>
              </a:rPr>
              <a:t>Directors</a:t>
            </a:r>
          </a:p>
        </p:txBody>
      </p:sp>
    </p:spTree>
    <p:extLst>
      <p:ext uri="{BB962C8B-B14F-4D97-AF65-F5344CB8AC3E}">
        <p14:creationId xmlns:p14="http://schemas.microsoft.com/office/powerpoint/2010/main" val="3478240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16383B-EFE3-C841-BB07-1A3EA64A1F2F}"/>
              </a:ext>
            </a:extLst>
          </p:cNvPr>
          <p:cNvSpPr>
            <a:spLocks noGrp="1"/>
          </p:cNvSpPr>
          <p:nvPr>
            <p:ph type="title"/>
          </p:nvPr>
        </p:nvSpPr>
        <p:spPr>
          <a:xfrm>
            <a:off x="427233" y="365126"/>
            <a:ext cx="10515600" cy="734210"/>
          </a:xfrm>
        </p:spPr>
        <p:txBody>
          <a:bodyPr/>
          <a:lstStyle/>
          <a:p>
            <a:r>
              <a:rPr lang="en-US" dirty="0"/>
              <a:t>Agent Training</a:t>
            </a:r>
          </a:p>
        </p:txBody>
      </p:sp>
      <p:graphicFrame>
        <p:nvGraphicFramePr>
          <p:cNvPr id="5" name="Chart 4">
            <a:extLst>
              <a:ext uri="{FF2B5EF4-FFF2-40B4-BE49-F238E27FC236}">
                <a16:creationId xmlns:a16="http://schemas.microsoft.com/office/drawing/2014/main" id="{0A69E852-09F9-4540-B928-F9FC7FD09E54}"/>
              </a:ext>
            </a:extLst>
          </p:cNvPr>
          <p:cNvGraphicFramePr/>
          <p:nvPr>
            <p:extLst>
              <p:ext uri="{D42A27DB-BD31-4B8C-83A1-F6EECF244321}">
                <p14:modId xmlns:p14="http://schemas.microsoft.com/office/powerpoint/2010/main" val="2723196171"/>
              </p:ext>
            </p:extLst>
          </p:nvPr>
        </p:nvGraphicFramePr>
        <p:xfrm>
          <a:off x="115385" y="1212351"/>
          <a:ext cx="5057252" cy="493906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FCC07EBD-1EF0-4F4B-9D00-6DB99AEC63C4}"/>
              </a:ext>
            </a:extLst>
          </p:cNvPr>
          <p:cNvCxnSpPr>
            <a:cxnSpLocks/>
          </p:cNvCxnSpPr>
          <p:nvPr/>
        </p:nvCxnSpPr>
        <p:spPr>
          <a:xfrm>
            <a:off x="5335916" y="1212351"/>
            <a:ext cx="0" cy="4939067"/>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7" name="Chart 6">
            <a:extLst>
              <a:ext uri="{FF2B5EF4-FFF2-40B4-BE49-F238E27FC236}">
                <a16:creationId xmlns:a16="http://schemas.microsoft.com/office/drawing/2014/main" id="{DA9AB769-BAF6-8140-9B3C-D7C020EF317D}"/>
              </a:ext>
            </a:extLst>
          </p:cNvPr>
          <p:cNvGraphicFramePr/>
          <p:nvPr>
            <p:extLst>
              <p:ext uri="{D42A27DB-BD31-4B8C-83A1-F6EECF244321}">
                <p14:modId xmlns:p14="http://schemas.microsoft.com/office/powerpoint/2010/main" val="3424952987"/>
              </p:ext>
            </p:extLst>
          </p:nvPr>
        </p:nvGraphicFramePr>
        <p:xfrm>
          <a:off x="5567081" y="1212351"/>
          <a:ext cx="6509533" cy="50694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1738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16383B-EFE3-C841-BB07-1A3EA64A1F2F}"/>
              </a:ext>
            </a:extLst>
          </p:cNvPr>
          <p:cNvSpPr>
            <a:spLocks noGrp="1"/>
          </p:cNvSpPr>
          <p:nvPr>
            <p:ph type="title"/>
          </p:nvPr>
        </p:nvSpPr>
        <p:spPr>
          <a:xfrm>
            <a:off x="427233" y="365126"/>
            <a:ext cx="10515600" cy="734210"/>
          </a:xfrm>
        </p:spPr>
        <p:txBody>
          <a:bodyPr/>
          <a:lstStyle/>
          <a:p>
            <a:r>
              <a:rPr lang="en-US" dirty="0"/>
              <a:t>Supervisor Training</a:t>
            </a:r>
          </a:p>
        </p:txBody>
      </p:sp>
      <p:cxnSp>
        <p:nvCxnSpPr>
          <p:cNvPr id="6" name="Straight Connector 5">
            <a:extLst>
              <a:ext uri="{FF2B5EF4-FFF2-40B4-BE49-F238E27FC236}">
                <a16:creationId xmlns:a16="http://schemas.microsoft.com/office/drawing/2014/main" id="{FCC07EBD-1EF0-4F4B-9D00-6DB99AEC63C4}"/>
              </a:ext>
            </a:extLst>
          </p:cNvPr>
          <p:cNvCxnSpPr>
            <a:cxnSpLocks/>
          </p:cNvCxnSpPr>
          <p:nvPr/>
        </p:nvCxnSpPr>
        <p:spPr>
          <a:xfrm>
            <a:off x="4069973" y="1212351"/>
            <a:ext cx="0" cy="4939067"/>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8" name="Chart 7">
            <a:extLst>
              <a:ext uri="{FF2B5EF4-FFF2-40B4-BE49-F238E27FC236}">
                <a16:creationId xmlns:a16="http://schemas.microsoft.com/office/drawing/2014/main" id="{C3B21AB2-C4F3-2541-AEFE-F895ABF8CD4C}"/>
              </a:ext>
            </a:extLst>
          </p:cNvPr>
          <p:cNvGraphicFramePr/>
          <p:nvPr>
            <p:extLst>
              <p:ext uri="{D42A27DB-BD31-4B8C-83A1-F6EECF244321}">
                <p14:modId xmlns:p14="http://schemas.microsoft.com/office/powerpoint/2010/main" val="578623609"/>
              </p:ext>
            </p:extLst>
          </p:nvPr>
        </p:nvGraphicFramePr>
        <p:xfrm>
          <a:off x="115384" y="1212350"/>
          <a:ext cx="3954589" cy="49390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DD34E610-E1A8-1B40-AFFD-11837B9DAD6F}"/>
              </a:ext>
            </a:extLst>
          </p:cNvPr>
          <p:cNvGraphicFramePr/>
          <p:nvPr>
            <p:extLst>
              <p:ext uri="{D42A27DB-BD31-4B8C-83A1-F6EECF244321}">
                <p14:modId xmlns:p14="http://schemas.microsoft.com/office/powerpoint/2010/main" val="2818439211"/>
              </p:ext>
            </p:extLst>
          </p:nvPr>
        </p:nvGraphicFramePr>
        <p:xfrm>
          <a:off x="4433300" y="1212350"/>
          <a:ext cx="7498722" cy="51346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653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C08F93-0B15-4742-B566-A6D53D4C282B}"/>
              </a:ext>
            </a:extLst>
          </p:cNvPr>
          <p:cNvSpPr/>
          <p:nvPr/>
        </p:nvSpPr>
        <p:spPr>
          <a:xfrm>
            <a:off x="0" y="268943"/>
            <a:ext cx="12192000" cy="1497106"/>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AC04292C-4CBC-0D49-8487-0FC061895F9B}"/>
              </a:ext>
            </a:extLst>
          </p:cNvPr>
          <p:cNvSpPr txBox="1">
            <a:spLocks/>
          </p:cNvSpPr>
          <p:nvPr/>
        </p:nvSpPr>
        <p:spPr>
          <a:xfrm>
            <a:off x="2940124" y="493059"/>
            <a:ext cx="8982936" cy="1437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chemeClr val="bg1"/>
                </a:solidFill>
              </a:rPr>
              <a:t>of respondents are outsourcing some or all of their contact center services.</a:t>
            </a:r>
          </a:p>
        </p:txBody>
      </p:sp>
      <p:sp>
        <p:nvSpPr>
          <p:cNvPr id="6" name="TextBox 5">
            <a:extLst>
              <a:ext uri="{FF2B5EF4-FFF2-40B4-BE49-F238E27FC236}">
                <a16:creationId xmlns:a16="http://schemas.microsoft.com/office/drawing/2014/main" id="{AD5218AF-F835-8046-9A7C-7DC0410C7EE8}"/>
              </a:ext>
            </a:extLst>
          </p:cNvPr>
          <p:cNvSpPr txBox="1"/>
          <p:nvPr/>
        </p:nvSpPr>
        <p:spPr>
          <a:xfrm>
            <a:off x="380854" y="232666"/>
            <a:ext cx="2451846" cy="1569660"/>
          </a:xfrm>
          <a:prstGeom prst="rect">
            <a:avLst/>
          </a:prstGeom>
          <a:noFill/>
        </p:spPr>
        <p:txBody>
          <a:bodyPr wrap="square" rtlCol="0">
            <a:spAutoFit/>
          </a:bodyPr>
          <a:lstStyle/>
          <a:p>
            <a:pPr algn="ctr"/>
            <a:r>
              <a:rPr lang="en-US" sz="9600" b="1" dirty="0">
                <a:solidFill>
                  <a:schemeClr val="bg1"/>
                </a:solidFill>
              </a:rPr>
              <a:t>63%</a:t>
            </a:r>
          </a:p>
        </p:txBody>
      </p:sp>
      <p:graphicFrame>
        <p:nvGraphicFramePr>
          <p:cNvPr id="7" name="Chart 6">
            <a:extLst>
              <a:ext uri="{FF2B5EF4-FFF2-40B4-BE49-F238E27FC236}">
                <a16:creationId xmlns:a16="http://schemas.microsoft.com/office/drawing/2014/main" id="{F883F19C-0A5D-8B4F-B446-5DBA39C05DB5}"/>
              </a:ext>
            </a:extLst>
          </p:cNvPr>
          <p:cNvGraphicFramePr/>
          <p:nvPr>
            <p:extLst>
              <p:ext uri="{D42A27DB-BD31-4B8C-83A1-F6EECF244321}">
                <p14:modId xmlns:p14="http://schemas.microsoft.com/office/powerpoint/2010/main" val="455073330"/>
              </p:ext>
            </p:extLst>
          </p:nvPr>
        </p:nvGraphicFramePr>
        <p:xfrm>
          <a:off x="-10124" y="1909681"/>
          <a:ext cx="3855978" cy="445526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a:extLst>
              <a:ext uri="{FF2B5EF4-FFF2-40B4-BE49-F238E27FC236}">
                <a16:creationId xmlns:a16="http://schemas.microsoft.com/office/drawing/2014/main" id="{0FE4A62C-F9AC-D74A-9B35-0E3E784B5845}"/>
              </a:ext>
            </a:extLst>
          </p:cNvPr>
          <p:cNvCxnSpPr>
            <a:cxnSpLocks/>
          </p:cNvCxnSpPr>
          <p:nvPr/>
        </p:nvCxnSpPr>
        <p:spPr>
          <a:xfrm>
            <a:off x="3899644" y="1909681"/>
            <a:ext cx="0" cy="445526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0" name="Chart 9">
            <a:extLst>
              <a:ext uri="{FF2B5EF4-FFF2-40B4-BE49-F238E27FC236}">
                <a16:creationId xmlns:a16="http://schemas.microsoft.com/office/drawing/2014/main" id="{D1E30D97-B109-714F-B6DB-8B179A80DF76}"/>
              </a:ext>
            </a:extLst>
          </p:cNvPr>
          <p:cNvGraphicFramePr/>
          <p:nvPr>
            <p:extLst>
              <p:ext uri="{D42A27DB-BD31-4B8C-83A1-F6EECF244321}">
                <p14:modId xmlns:p14="http://schemas.microsoft.com/office/powerpoint/2010/main" val="664060086"/>
              </p:ext>
            </p:extLst>
          </p:nvPr>
        </p:nvGraphicFramePr>
        <p:xfrm>
          <a:off x="3845854" y="1909681"/>
          <a:ext cx="3855978" cy="4455260"/>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0B1E2017-51B1-1E4F-B1C8-3B2E7F21655B}"/>
              </a:ext>
            </a:extLst>
          </p:cNvPr>
          <p:cNvCxnSpPr>
            <a:cxnSpLocks/>
          </p:cNvCxnSpPr>
          <p:nvPr/>
        </p:nvCxnSpPr>
        <p:spPr>
          <a:xfrm>
            <a:off x="7665972" y="1909681"/>
            <a:ext cx="0" cy="445526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2" name="Chart 11">
            <a:extLst>
              <a:ext uri="{FF2B5EF4-FFF2-40B4-BE49-F238E27FC236}">
                <a16:creationId xmlns:a16="http://schemas.microsoft.com/office/drawing/2014/main" id="{C2929BE1-921B-F04E-BF7F-BCD3FC3E8D3F}"/>
              </a:ext>
            </a:extLst>
          </p:cNvPr>
          <p:cNvGraphicFramePr/>
          <p:nvPr>
            <p:extLst>
              <p:ext uri="{D42A27DB-BD31-4B8C-83A1-F6EECF244321}">
                <p14:modId xmlns:p14="http://schemas.microsoft.com/office/powerpoint/2010/main" val="2803281443"/>
              </p:ext>
            </p:extLst>
          </p:nvPr>
        </p:nvGraphicFramePr>
        <p:xfrm>
          <a:off x="7791482" y="1909880"/>
          <a:ext cx="4320987" cy="44550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4399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Key Findings</a:t>
            </a:r>
          </a:p>
        </p:txBody>
      </p:sp>
      <p:sp>
        <p:nvSpPr>
          <p:cNvPr id="3" name="Content Placeholder 2">
            <a:extLst>
              <a:ext uri="{FF2B5EF4-FFF2-40B4-BE49-F238E27FC236}">
                <a16:creationId xmlns:a16="http://schemas.microsoft.com/office/drawing/2014/main" id="{3A1F3811-22DA-C140-ADD6-352620201593}"/>
              </a:ext>
            </a:extLst>
          </p:cNvPr>
          <p:cNvSpPr>
            <a:spLocks noGrp="1"/>
          </p:cNvSpPr>
          <p:nvPr>
            <p:ph idx="1"/>
          </p:nvPr>
        </p:nvSpPr>
        <p:spPr>
          <a:xfrm>
            <a:off x="540250" y="1243173"/>
            <a:ext cx="11110644" cy="4982966"/>
          </a:xfrm>
        </p:spPr>
        <p:txBody>
          <a:bodyPr>
            <a:normAutofit fontScale="92500" lnSpcReduction="20000"/>
          </a:bodyPr>
          <a:lstStyle/>
          <a:p>
            <a:r>
              <a:rPr lang="en-US" dirty="0"/>
              <a:t>8 out of 10 contact centers plan to grow their workforces in 2022, with half filling roles as they come open and another half creating new roles; 17% of respondents’ contact centers are under a hiring freeze, but just 1% are planning to eliminate positions.</a:t>
            </a:r>
          </a:p>
          <a:p>
            <a:r>
              <a:rPr lang="en-US" dirty="0"/>
              <a:t>Nearly half of respondents’ contact centers (46%) adjust salaries and hourly rates based on staff location.</a:t>
            </a:r>
          </a:p>
          <a:p>
            <a:r>
              <a:rPr lang="en-US" dirty="0"/>
              <a:t>61% of respondents’ contact centers held salaries and hourly rates steady in 2020; in the coming year, 51% are planning to increase salaries and hourly rates.</a:t>
            </a:r>
          </a:p>
          <a:p>
            <a:r>
              <a:rPr lang="en-US" dirty="0"/>
              <a:t>Bonus compensation is common in contact centers, with 78% of management and 67% of staff receiving bonuses. CSAT and/or NPS are the </a:t>
            </a:r>
            <a:r>
              <a:rPr lang="en-US" i="1" dirty="0"/>
              <a:t>least</a:t>
            </a:r>
            <a:r>
              <a:rPr lang="en-US" dirty="0"/>
              <a:t> common drivers for bonus compensation.</a:t>
            </a:r>
          </a:p>
          <a:p>
            <a:pPr lvl="1">
              <a:buFont typeface="Courier New" panose="02070309020205020404" pitchFamily="49" charset="0"/>
              <a:buChar char="o"/>
            </a:pPr>
            <a:r>
              <a:rPr lang="en-US" dirty="0"/>
              <a:t>Management bonuses are driven by individual performance (61%), company/organization performance (53%), and department/team performance (52%).</a:t>
            </a:r>
          </a:p>
          <a:p>
            <a:pPr lvl="1">
              <a:buFont typeface="Courier New" panose="02070309020205020404" pitchFamily="49" charset="0"/>
              <a:buChar char="o"/>
            </a:pPr>
            <a:r>
              <a:rPr lang="en-US" dirty="0"/>
              <a:t>Staff bonuses are driven by individual performance (57%), department/team performance (40%), and company/organization performance (35%).</a:t>
            </a:r>
          </a:p>
          <a:p>
            <a:endParaRPr lang="en-US" dirty="0"/>
          </a:p>
        </p:txBody>
      </p:sp>
    </p:spTree>
    <p:extLst>
      <p:ext uri="{BB962C8B-B14F-4D97-AF65-F5344CB8AC3E}">
        <p14:creationId xmlns:p14="http://schemas.microsoft.com/office/powerpoint/2010/main" val="114797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AA221D-E3E0-FF4E-B0DD-BE47F8C3CA31}"/>
              </a:ext>
            </a:extLst>
          </p:cNvPr>
          <p:cNvSpPr>
            <a:spLocks noGrp="1"/>
          </p:cNvSpPr>
          <p:nvPr>
            <p:ph type="title"/>
          </p:nvPr>
        </p:nvSpPr>
        <p:spPr>
          <a:xfrm>
            <a:off x="427233" y="365126"/>
            <a:ext cx="10515600" cy="734210"/>
          </a:xfrm>
        </p:spPr>
        <p:txBody>
          <a:bodyPr/>
          <a:lstStyle/>
          <a:p>
            <a:r>
              <a:rPr lang="en-US" dirty="0"/>
              <a:t>Outsourced Services + Interactions</a:t>
            </a:r>
          </a:p>
        </p:txBody>
      </p:sp>
      <p:graphicFrame>
        <p:nvGraphicFramePr>
          <p:cNvPr id="5" name="Chart 4">
            <a:extLst>
              <a:ext uri="{FF2B5EF4-FFF2-40B4-BE49-F238E27FC236}">
                <a16:creationId xmlns:a16="http://schemas.microsoft.com/office/drawing/2014/main" id="{8B7EAAA4-C26C-EF49-BB76-6000BC513294}"/>
              </a:ext>
            </a:extLst>
          </p:cNvPr>
          <p:cNvGraphicFramePr/>
          <p:nvPr>
            <p:extLst>
              <p:ext uri="{D42A27DB-BD31-4B8C-83A1-F6EECF244321}">
                <p14:modId xmlns:p14="http://schemas.microsoft.com/office/powerpoint/2010/main" val="1015571006"/>
              </p:ext>
            </p:extLst>
          </p:nvPr>
        </p:nvGraphicFramePr>
        <p:xfrm>
          <a:off x="71717" y="1099336"/>
          <a:ext cx="12057529" cy="52631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529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AA221D-E3E0-FF4E-B0DD-BE47F8C3CA31}"/>
              </a:ext>
            </a:extLst>
          </p:cNvPr>
          <p:cNvSpPr>
            <a:spLocks noGrp="1"/>
          </p:cNvSpPr>
          <p:nvPr>
            <p:ph type="title"/>
          </p:nvPr>
        </p:nvSpPr>
        <p:spPr>
          <a:xfrm>
            <a:off x="427233" y="365126"/>
            <a:ext cx="11468932" cy="734210"/>
          </a:xfrm>
        </p:spPr>
        <p:txBody>
          <a:bodyPr>
            <a:normAutofit/>
          </a:bodyPr>
          <a:lstStyle/>
          <a:p>
            <a:r>
              <a:rPr lang="en-US" dirty="0"/>
              <a:t>Reasons to Outsource (or Consider Outsourcing)</a:t>
            </a:r>
          </a:p>
        </p:txBody>
      </p:sp>
      <p:graphicFrame>
        <p:nvGraphicFramePr>
          <p:cNvPr id="2" name="Chart 1">
            <a:extLst>
              <a:ext uri="{FF2B5EF4-FFF2-40B4-BE49-F238E27FC236}">
                <a16:creationId xmlns:a16="http://schemas.microsoft.com/office/drawing/2014/main" id="{DD712907-85D0-3342-8087-A89B853046AE}"/>
              </a:ext>
            </a:extLst>
          </p:cNvPr>
          <p:cNvGraphicFramePr/>
          <p:nvPr>
            <p:extLst>
              <p:ext uri="{D42A27DB-BD31-4B8C-83A1-F6EECF244321}">
                <p14:modId xmlns:p14="http://schemas.microsoft.com/office/powerpoint/2010/main" val="2598900055"/>
              </p:ext>
            </p:extLst>
          </p:nvPr>
        </p:nvGraphicFramePr>
        <p:xfrm>
          <a:off x="427233" y="1099336"/>
          <a:ext cx="11337534" cy="53935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1017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AA221D-E3E0-FF4E-B0DD-BE47F8C3CA31}"/>
              </a:ext>
            </a:extLst>
          </p:cNvPr>
          <p:cNvSpPr>
            <a:spLocks noGrp="1"/>
          </p:cNvSpPr>
          <p:nvPr>
            <p:ph type="title"/>
          </p:nvPr>
        </p:nvSpPr>
        <p:spPr>
          <a:xfrm>
            <a:off x="427233" y="365126"/>
            <a:ext cx="11468932" cy="734210"/>
          </a:xfrm>
        </p:spPr>
        <p:txBody>
          <a:bodyPr>
            <a:normAutofit/>
          </a:bodyPr>
          <a:lstStyle/>
          <a:p>
            <a:r>
              <a:rPr lang="en-US" dirty="0"/>
              <a:t>Reasons Not to Outsource More (or At All)</a:t>
            </a:r>
          </a:p>
        </p:txBody>
      </p:sp>
      <p:graphicFrame>
        <p:nvGraphicFramePr>
          <p:cNvPr id="2" name="Chart 1">
            <a:extLst>
              <a:ext uri="{FF2B5EF4-FFF2-40B4-BE49-F238E27FC236}">
                <a16:creationId xmlns:a16="http://schemas.microsoft.com/office/drawing/2014/main" id="{DD712907-85D0-3342-8087-A89B853046AE}"/>
              </a:ext>
            </a:extLst>
          </p:cNvPr>
          <p:cNvGraphicFramePr/>
          <p:nvPr>
            <p:extLst>
              <p:ext uri="{D42A27DB-BD31-4B8C-83A1-F6EECF244321}">
                <p14:modId xmlns:p14="http://schemas.microsoft.com/office/powerpoint/2010/main" val="56771307"/>
              </p:ext>
            </p:extLst>
          </p:nvPr>
        </p:nvGraphicFramePr>
        <p:xfrm>
          <a:off x="427233" y="1099336"/>
          <a:ext cx="11337534" cy="52476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1385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Benefits from Outsourcing</a:t>
            </a:r>
          </a:p>
        </p:txBody>
      </p:sp>
      <p:graphicFrame>
        <p:nvGraphicFramePr>
          <p:cNvPr id="5" name="Chart 4">
            <a:extLst>
              <a:ext uri="{FF2B5EF4-FFF2-40B4-BE49-F238E27FC236}">
                <a16:creationId xmlns:a16="http://schemas.microsoft.com/office/drawing/2014/main" id="{96D37652-EB30-5944-86A3-6D2246608A8B}"/>
              </a:ext>
            </a:extLst>
          </p:cNvPr>
          <p:cNvGraphicFramePr/>
          <p:nvPr>
            <p:extLst>
              <p:ext uri="{D42A27DB-BD31-4B8C-83A1-F6EECF244321}">
                <p14:modId xmlns:p14="http://schemas.microsoft.com/office/powerpoint/2010/main" val="391192980"/>
              </p:ext>
            </p:extLst>
          </p:nvPr>
        </p:nvGraphicFramePr>
        <p:xfrm>
          <a:off x="427233" y="1099337"/>
          <a:ext cx="11337534" cy="52028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3013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Challenges with Outsourcing</a:t>
            </a:r>
          </a:p>
        </p:txBody>
      </p:sp>
      <p:graphicFrame>
        <p:nvGraphicFramePr>
          <p:cNvPr id="5" name="Chart 4">
            <a:extLst>
              <a:ext uri="{FF2B5EF4-FFF2-40B4-BE49-F238E27FC236}">
                <a16:creationId xmlns:a16="http://schemas.microsoft.com/office/drawing/2014/main" id="{96D37652-EB30-5944-86A3-6D2246608A8B}"/>
              </a:ext>
            </a:extLst>
          </p:cNvPr>
          <p:cNvGraphicFramePr/>
          <p:nvPr>
            <p:extLst>
              <p:ext uri="{D42A27DB-BD31-4B8C-83A1-F6EECF244321}">
                <p14:modId xmlns:p14="http://schemas.microsoft.com/office/powerpoint/2010/main" val="248448614"/>
              </p:ext>
            </p:extLst>
          </p:nvPr>
        </p:nvGraphicFramePr>
        <p:xfrm>
          <a:off x="161364" y="1099337"/>
          <a:ext cx="11878235" cy="52028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765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FB1A401-7F75-C644-A551-B083B84C70DA}"/>
              </a:ext>
            </a:extLst>
          </p:cNvPr>
          <p:cNvSpPr>
            <a:spLocks noGrp="1"/>
          </p:cNvSpPr>
          <p:nvPr>
            <p:ph type="body" idx="1"/>
          </p:nvPr>
        </p:nvSpPr>
        <p:spPr>
          <a:xfrm>
            <a:off x="831850" y="4589463"/>
            <a:ext cx="10515600" cy="1500187"/>
          </a:xfrm>
        </p:spPr>
        <p:txBody>
          <a:bodyPr>
            <a:normAutofit/>
          </a:bodyPr>
          <a:lstStyle/>
          <a:p>
            <a:r>
              <a:rPr lang="en-US" sz="4000" b="1" dirty="0"/>
              <a:t>Technology</a:t>
            </a:r>
          </a:p>
        </p:txBody>
      </p:sp>
    </p:spTree>
    <p:extLst>
      <p:ext uri="{BB962C8B-B14F-4D97-AF65-F5344CB8AC3E}">
        <p14:creationId xmlns:p14="http://schemas.microsoft.com/office/powerpoint/2010/main" val="550535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Technologies, Tools, and Solutions (A-N)</a:t>
            </a:r>
          </a:p>
        </p:txBody>
      </p:sp>
      <p:graphicFrame>
        <p:nvGraphicFramePr>
          <p:cNvPr id="2" name="Chart 1">
            <a:extLst>
              <a:ext uri="{FF2B5EF4-FFF2-40B4-BE49-F238E27FC236}">
                <a16:creationId xmlns:a16="http://schemas.microsoft.com/office/drawing/2014/main" id="{52FD2055-B56D-9E47-9EB3-EAF684AE5F82}"/>
              </a:ext>
            </a:extLst>
          </p:cNvPr>
          <p:cNvGraphicFramePr/>
          <p:nvPr>
            <p:extLst>
              <p:ext uri="{D42A27DB-BD31-4B8C-83A1-F6EECF244321}">
                <p14:modId xmlns:p14="http://schemas.microsoft.com/office/powerpoint/2010/main" val="1972505992"/>
              </p:ext>
            </p:extLst>
          </p:nvPr>
        </p:nvGraphicFramePr>
        <p:xfrm>
          <a:off x="107576" y="1174376"/>
          <a:ext cx="11976848" cy="5190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9909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Technologies, Tools, and Solutions (O-Z)</a:t>
            </a:r>
          </a:p>
        </p:txBody>
      </p:sp>
      <p:graphicFrame>
        <p:nvGraphicFramePr>
          <p:cNvPr id="2" name="Chart 1">
            <a:extLst>
              <a:ext uri="{FF2B5EF4-FFF2-40B4-BE49-F238E27FC236}">
                <a16:creationId xmlns:a16="http://schemas.microsoft.com/office/drawing/2014/main" id="{52FD2055-B56D-9E47-9EB3-EAF684AE5F82}"/>
              </a:ext>
            </a:extLst>
          </p:cNvPr>
          <p:cNvGraphicFramePr/>
          <p:nvPr>
            <p:extLst>
              <p:ext uri="{D42A27DB-BD31-4B8C-83A1-F6EECF244321}">
                <p14:modId xmlns:p14="http://schemas.microsoft.com/office/powerpoint/2010/main" val="3163768929"/>
              </p:ext>
            </p:extLst>
          </p:nvPr>
        </p:nvGraphicFramePr>
        <p:xfrm>
          <a:off x="107576" y="1174376"/>
          <a:ext cx="11976848" cy="5190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0364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Top 5 Workforce Management Tools</a:t>
            </a:r>
          </a:p>
        </p:txBody>
      </p:sp>
      <p:cxnSp>
        <p:nvCxnSpPr>
          <p:cNvPr id="5" name="Straight Connector 4">
            <a:extLst>
              <a:ext uri="{FF2B5EF4-FFF2-40B4-BE49-F238E27FC236}">
                <a16:creationId xmlns:a16="http://schemas.microsoft.com/office/drawing/2014/main" id="{9013A9B4-BC03-314C-870D-9F172A4387A8}"/>
              </a:ext>
            </a:extLst>
          </p:cNvPr>
          <p:cNvCxnSpPr>
            <a:cxnSpLocks/>
          </p:cNvCxnSpPr>
          <p:nvPr/>
        </p:nvCxnSpPr>
        <p:spPr>
          <a:xfrm>
            <a:off x="3811916" y="1212351"/>
            <a:ext cx="0" cy="4939067"/>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7F7CFB10-6969-D240-9EB0-95C2DD0632CA}"/>
              </a:ext>
            </a:extLst>
          </p:cNvPr>
          <p:cNvCxnSpPr>
            <a:cxnSpLocks/>
          </p:cNvCxnSpPr>
          <p:nvPr/>
        </p:nvCxnSpPr>
        <p:spPr>
          <a:xfrm>
            <a:off x="7980504" y="1212351"/>
            <a:ext cx="0" cy="4939067"/>
          </a:xfrm>
          <a:prstGeom prst="line">
            <a:avLst/>
          </a:prstGeom>
        </p:spPr>
        <p:style>
          <a:lnRef idx="3">
            <a:schemeClr val="accent1"/>
          </a:lnRef>
          <a:fillRef idx="0">
            <a:schemeClr val="accent1"/>
          </a:fillRef>
          <a:effectRef idx="2">
            <a:schemeClr val="accent1"/>
          </a:effectRef>
          <a:fontRef idx="minor">
            <a:schemeClr val="tx1"/>
          </a:fontRef>
        </p:style>
      </p:cxnSp>
      <p:pic>
        <p:nvPicPr>
          <p:cNvPr id="7" name="Graphic 6" descr="Badge with solid fill">
            <a:extLst>
              <a:ext uri="{FF2B5EF4-FFF2-40B4-BE49-F238E27FC236}">
                <a16:creationId xmlns:a16="http://schemas.microsoft.com/office/drawing/2014/main" id="{C63C02E4-E2C7-FC49-B8DC-A2523562EE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6835" y="3026720"/>
            <a:ext cx="457200" cy="457200"/>
          </a:xfrm>
          <a:prstGeom prst="rect">
            <a:avLst/>
          </a:prstGeom>
        </p:spPr>
      </p:pic>
      <p:pic>
        <p:nvPicPr>
          <p:cNvPr id="9" name="Graphic 8" descr="Badge 3 with solid fill">
            <a:extLst>
              <a:ext uri="{FF2B5EF4-FFF2-40B4-BE49-F238E27FC236}">
                <a16:creationId xmlns:a16="http://schemas.microsoft.com/office/drawing/2014/main" id="{D6AD1CB8-6FB9-AE4F-A399-4F2F64A890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835" y="3906765"/>
            <a:ext cx="457200" cy="457200"/>
          </a:xfrm>
          <a:prstGeom prst="rect">
            <a:avLst/>
          </a:prstGeom>
        </p:spPr>
      </p:pic>
      <p:pic>
        <p:nvPicPr>
          <p:cNvPr id="11" name="Graphic 10" descr="Badge 1 with solid fill">
            <a:extLst>
              <a:ext uri="{FF2B5EF4-FFF2-40B4-BE49-F238E27FC236}">
                <a16:creationId xmlns:a16="http://schemas.microsoft.com/office/drawing/2014/main" id="{9BD0A92C-F289-8D40-BD3B-E65BB90466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835" y="2146675"/>
            <a:ext cx="457200" cy="457200"/>
          </a:xfrm>
          <a:prstGeom prst="rect">
            <a:avLst/>
          </a:prstGeom>
        </p:spPr>
      </p:pic>
      <p:pic>
        <p:nvPicPr>
          <p:cNvPr id="13" name="Graphic 12" descr="Badge 5 with solid fill">
            <a:extLst>
              <a:ext uri="{FF2B5EF4-FFF2-40B4-BE49-F238E27FC236}">
                <a16:creationId xmlns:a16="http://schemas.microsoft.com/office/drawing/2014/main" id="{A03F09FF-1361-E14A-BCF0-BCD26DD3AE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835" y="5666856"/>
            <a:ext cx="457200" cy="457200"/>
          </a:xfrm>
          <a:prstGeom prst="rect">
            <a:avLst/>
          </a:prstGeom>
        </p:spPr>
      </p:pic>
      <p:pic>
        <p:nvPicPr>
          <p:cNvPr id="15" name="Graphic 14" descr="Badge 4 with solid fill">
            <a:extLst>
              <a:ext uri="{FF2B5EF4-FFF2-40B4-BE49-F238E27FC236}">
                <a16:creationId xmlns:a16="http://schemas.microsoft.com/office/drawing/2014/main" id="{EEDE2788-45B3-814E-8D6B-541C3B0A23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835" y="4786810"/>
            <a:ext cx="457200" cy="457200"/>
          </a:xfrm>
          <a:prstGeom prst="rect">
            <a:avLst/>
          </a:prstGeom>
        </p:spPr>
      </p:pic>
      <p:sp>
        <p:nvSpPr>
          <p:cNvPr id="16" name="TextBox 15">
            <a:extLst>
              <a:ext uri="{FF2B5EF4-FFF2-40B4-BE49-F238E27FC236}">
                <a16:creationId xmlns:a16="http://schemas.microsoft.com/office/drawing/2014/main" id="{54E3F8DC-F7FC-AB40-B74B-BCD9F7A8E7A6}"/>
              </a:ext>
            </a:extLst>
          </p:cNvPr>
          <p:cNvSpPr txBox="1"/>
          <p:nvPr/>
        </p:nvSpPr>
        <p:spPr>
          <a:xfrm>
            <a:off x="747252" y="1298565"/>
            <a:ext cx="2372466" cy="461665"/>
          </a:xfrm>
          <a:prstGeom prst="rect">
            <a:avLst/>
          </a:prstGeom>
          <a:noFill/>
        </p:spPr>
        <p:txBody>
          <a:bodyPr wrap="square" rtlCol="0">
            <a:spAutoFit/>
          </a:bodyPr>
          <a:lstStyle/>
          <a:p>
            <a:pPr algn="ctr"/>
            <a:r>
              <a:rPr lang="en-US" sz="2400" b="1" dirty="0"/>
              <a:t>Overall</a:t>
            </a:r>
          </a:p>
        </p:txBody>
      </p:sp>
      <p:sp>
        <p:nvSpPr>
          <p:cNvPr id="17" name="TextBox 16">
            <a:extLst>
              <a:ext uri="{FF2B5EF4-FFF2-40B4-BE49-F238E27FC236}">
                <a16:creationId xmlns:a16="http://schemas.microsoft.com/office/drawing/2014/main" id="{6F353229-0F74-CF40-A139-9B9224EB5FE4}"/>
              </a:ext>
            </a:extLst>
          </p:cNvPr>
          <p:cNvSpPr txBox="1"/>
          <p:nvPr/>
        </p:nvSpPr>
        <p:spPr>
          <a:xfrm>
            <a:off x="3998000" y="1298565"/>
            <a:ext cx="3747823" cy="400110"/>
          </a:xfrm>
          <a:prstGeom prst="rect">
            <a:avLst/>
          </a:prstGeom>
          <a:noFill/>
        </p:spPr>
        <p:txBody>
          <a:bodyPr wrap="square" rtlCol="0">
            <a:spAutoFit/>
          </a:bodyPr>
          <a:lstStyle/>
          <a:p>
            <a:pPr algn="ctr"/>
            <a:r>
              <a:rPr lang="en-US" sz="2000" b="1" dirty="0"/>
              <a:t>SMBs (&lt;1k employees)</a:t>
            </a:r>
          </a:p>
        </p:txBody>
      </p:sp>
      <p:sp>
        <p:nvSpPr>
          <p:cNvPr id="18" name="TextBox 17">
            <a:extLst>
              <a:ext uri="{FF2B5EF4-FFF2-40B4-BE49-F238E27FC236}">
                <a16:creationId xmlns:a16="http://schemas.microsoft.com/office/drawing/2014/main" id="{12A2F7D3-FD67-0D42-94AF-A910AE450CF7}"/>
              </a:ext>
            </a:extLst>
          </p:cNvPr>
          <p:cNvSpPr txBox="1"/>
          <p:nvPr/>
        </p:nvSpPr>
        <p:spPr>
          <a:xfrm>
            <a:off x="8421445" y="1083121"/>
            <a:ext cx="3474720" cy="830997"/>
          </a:xfrm>
          <a:prstGeom prst="rect">
            <a:avLst/>
          </a:prstGeom>
          <a:noFill/>
        </p:spPr>
        <p:txBody>
          <a:bodyPr wrap="square" rtlCol="0">
            <a:spAutoFit/>
          </a:bodyPr>
          <a:lstStyle/>
          <a:p>
            <a:pPr algn="ctr"/>
            <a:r>
              <a:rPr lang="en-US" sz="2400" b="1" dirty="0"/>
              <a:t>Large Businesses</a:t>
            </a:r>
          </a:p>
          <a:p>
            <a:pPr algn="ctr"/>
            <a:r>
              <a:rPr lang="en-US" sz="2400" b="1" dirty="0"/>
              <a:t>(&gt;1k employees)</a:t>
            </a:r>
          </a:p>
        </p:txBody>
      </p:sp>
      <p:pic>
        <p:nvPicPr>
          <p:cNvPr id="19" name="Graphic 18" descr="Badge with solid fill">
            <a:extLst>
              <a:ext uri="{FF2B5EF4-FFF2-40B4-BE49-F238E27FC236}">
                <a16:creationId xmlns:a16="http://schemas.microsoft.com/office/drawing/2014/main" id="{655834AC-B125-4E43-884E-A26BA5985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9338" y="3026055"/>
            <a:ext cx="457200" cy="457200"/>
          </a:xfrm>
          <a:prstGeom prst="rect">
            <a:avLst/>
          </a:prstGeom>
        </p:spPr>
      </p:pic>
      <p:pic>
        <p:nvPicPr>
          <p:cNvPr id="20" name="Graphic 19" descr="Badge 3 with solid fill">
            <a:extLst>
              <a:ext uri="{FF2B5EF4-FFF2-40B4-BE49-F238E27FC236}">
                <a16:creationId xmlns:a16="http://schemas.microsoft.com/office/drawing/2014/main" id="{D06BF5CC-CAA7-0647-B234-29A7A23CCD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89338" y="3906100"/>
            <a:ext cx="457200" cy="457200"/>
          </a:xfrm>
          <a:prstGeom prst="rect">
            <a:avLst/>
          </a:prstGeom>
        </p:spPr>
      </p:pic>
      <p:pic>
        <p:nvPicPr>
          <p:cNvPr id="21" name="Graphic 20" descr="Badge 1 with solid fill">
            <a:extLst>
              <a:ext uri="{FF2B5EF4-FFF2-40B4-BE49-F238E27FC236}">
                <a16:creationId xmlns:a16="http://schemas.microsoft.com/office/drawing/2014/main" id="{BCC2C1BC-EEB8-DB42-8FB8-1867FE7CB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9338" y="2146010"/>
            <a:ext cx="457200" cy="457200"/>
          </a:xfrm>
          <a:prstGeom prst="rect">
            <a:avLst/>
          </a:prstGeom>
        </p:spPr>
      </p:pic>
      <p:pic>
        <p:nvPicPr>
          <p:cNvPr id="22" name="Graphic 21" descr="Badge 5 with solid fill">
            <a:extLst>
              <a:ext uri="{FF2B5EF4-FFF2-40B4-BE49-F238E27FC236}">
                <a16:creationId xmlns:a16="http://schemas.microsoft.com/office/drawing/2014/main" id="{DD92666F-E898-3040-A2F8-E2C5E2A392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9338" y="5666191"/>
            <a:ext cx="457200" cy="457200"/>
          </a:xfrm>
          <a:prstGeom prst="rect">
            <a:avLst/>
          </a:prstGeom>
        </p:spPr>
      </p:pic>
      <p:pic>
        <p:nvPicPr>
          <p:cNvPr id="23" name="Graphic 22" descr="Badge 4 with solid fill">
            <a:extLst>
              <a:ext uri="{FF2B5EF4-FFF2-40B4-BE49-F238E27FC236}">
                <a16:creationId xmlns:a16="http://schemas.microsoft.com/office/drawing/2014/main" id="{3E8C0BD3-EBD6-1648-A3DF-A2303D7ECF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89338" y="4786145"/>
            <a:ext cx="457200" cy="457200"/>
          </a:xfrm>
          <a:prstGeom prst="rect">
            <a:avLst/>
          </a:prstGeom>
        </p:spPr>
      </p:pic>
      <p:sp>
        <p:nvSpPr>
          <p:cNvPr id="29" name="TextBox 28">
            <a:extLst>
              <a:ext uri="{FF2B5EF4-FFF2-40B4-BE49-F238E27FC236}">
                <a16:creationId xmlns:a16="http://schemas.microsoft.com/office/drawing/2014/main" id="{90C76F45-279B-AA4C-A9B9-A8EFA533142E}"/>
              </a:ext>
            </a:extLst>
          </p:cNvPr>
          <p:cNvSpPr txBox="1"/>
          <p:nvPr/>
        </p:nvSpPr>
        <p:spPr>
          <a:xfrm>
            <a:off x="1111865" y="2127115"/>
            <a:ext cx="2124636" cy="461665"/>
          </a:xfrm>
          <a:prstGeom prst="rect">
            <a:avLst/>
          </a:prstGeom>
          <a:noFill/>
        </p:spPr>
        <p:txBody>
          <a:bodyPr wrap="square" rtlCol="0">
            <a:spAutoFit/>
          </a:bodyPr>
          <a:lstStyle/>
          <a:p>
            <a:r>
              <a:rPr lang="en-US" sz="2400" dirty="0"/>
              <a:t>Oracle (38%)</a:t>
            </a:r>
          </a:p>
        </p:txBody>
      </p:sp>
      <p:sp>
        <p:nvSpPr>
          <p:cNvPr id="30" name="TextBox 29">
            <a:extLst>
              <a:ext uri="{FF2B5EF4-FFF2-40B4-BE49-F238E27FC236}">
                <a16:creationId xmlns:a16="http://schemas.microsoft.com/office/drawing/2014/main" id="{069B5DF0-F1AD-C54C-8CFF-702A88B7BF4F}"/>
              </a:ext>
            </a:extLst>
          </p:cNvPr>
          <p:cNvSpPr txBox="1"/>
          <p:nvPr/>
        </p:nvSpPr>
        <p:spPr>
          <a:xfrm>
            <a:off x="1099830" y="2998214"/>
            <a:ext cx="2124636" cy="461665"/>
          </a:xfrm>
          <a:prstGeom prst="rect">
            <a:avLst/>
          </a:prstGeom>
          <a:noFill/>
        </p:spPr>
        <p:txBody>
          <a:bodyPr wrap="square" rtlCol="0">
            <a:spAutoFit/>
          </a:bodyPr>
          <a:lstStyle/>
          <a:p>
            <a:r>
              <a:rPr lang="en-US" sz="2400" dirty="0"/>
              <a:t>SAP (16%)</a:t>
            </a:r>
          </a:p>
        </p:txBody>
      </p:sp>
      <p:sp>
        <p:nvSpPr>
          <p:cNvPr id="31" name="TextBox 30">
            <a:extLst>
              <a:ext uri="{FF2B5EF4-FFF2-40B4-BE49-F238E27FC236}">
                <a16:creationId xmlns:a16="http://schemas.microsoft.com/office/drawing/2014/main" id="{4239BA04-0D24-A844-8CEE-AB7AD9B06EDC}"/>
              </a:ext>
            </a:extLst>
          </p:cNvPr>
          <p:cNvSpPr txBox="1"/>
          <p:nvPr/>
        </p:nvSpPr>
        <p:spPr>
          <a:xfrm>
            <a:off x="1099830" y="3903867"/>
            <a:ext cx="2124636" cy="461665"/>
          </a:xfrm>
          <a:prstGeom prst="rect">
            <a:avLst/>
          </a:prstGeom>
          <a:noFill/>
        </p:spPr>
        <p:txBody>
          <a:bodyPr wrap="square" rtlCol="0">
            <a:spAutoFit/>
          </a:bodyPr>
          <a:lstStyle/>
          <a:p>
            <a:r>
              <a:rPr lang="en-US" sz="2400" dirty="0"/>
              <a:t>ADP (14%)</a:t>
            </a:r>
          </a:p>
        </p:txBody>
      </p:sp>
      <p:sp>
        <p:nvSpPr>
          <p:cNvPr id="32" name="TextBox 31">
            <a:extLst>
              <a:ext uri="{FF2B5EF4-FFF2-40B4-BE49-F238E27FC236}">
                <a16:creationId xmlns:a16="http://schemas.microsoft.com/office/drawing/2014/main" id="{04B448C5-3A43-5A45-A7D0-78CB838DC045}"/>
              </a:ext>
            </a:extLst>
          </p:cNvPr>
          <p:cNvSpPr txBox="1"/>
          <p:nvPr/>
        </p:nvSpPr>
        <p:spPr>
          <a:xfrm>
            <a:off x="1087684" y="4781680"/>
            <a:ext cx="2589753" cy="461665"/>
          </a:xfrm>
          <a:prstGeom prst="rect">
            <a:avLst/>
          </a:prstGeom>
          <a:noFill/>
        </p:spPr>
        <p:txBody>
          <a:bodyPr wrap="square" rtlCol="0">
            <a:spAutoFit/>
          </a:bodyPr>
          <a:lstStyle/>
          <a:p>
            <a:r>
              <a:rPr lang="en-US" sz="2400" dirty="0"/>
              <a:t>Homegrown (12%)</a:t>
            </a:r>
          </a:p>
        </p:txBody>
      </p:sp>
      <p:sp>
        <p:nvSpPr>
          <p:cNvPr id="33" name="TextBox 32">
            <a:extLst>
              <a:ext uri="{FF2B5EF4-FFF2-40B4-BE49-F238E27FC236}">
                <a16:creationId xmlns:a16="http://schemas.microsoft.com/office/drawing/2014/main" id="{2AAE68AE-2383-B04A-BF2B-E2FA1C1FED38}"/>
              </a:ext>
            </a:extLst>
          </p:cNvPr>
          <p:cNvSpPr txBox="1"/>
          <p:nvPr/>
        </p:nvSpPr>
        <p:spPr>
          <a:xfrm>
            <a:off x="1077747" y="5659493"/>
            <a:ext cx="2124636" cy="461665"/>
          </a:xfrm>
          <a:prstGeom prst="rect">
            <a:avLst/>
          </a:prstGeom>
          <a:noFill/>
        </p:spPr>
        <p:txBody>
          <a:bodyPr wrap="square" rtlCol="0">
            <a:spAutoFit/>
          </a:bodyPr>
          <a:lstStyle/>
          <a:p>
            <a:r>
              <a:rPr lang="en-US" sz="2400" dirty="0"/>
              <a:t>Genesys (11%)</a:t>
            </a:r>
          </a:p>
        </p:txBody>
      </p:sp>
      <p:sp>
        <p:nvSpPr>
          <p:cNvPr id="34" name="TextBox 33">
            <a:extLst>
              <a:ext uri="{FF2B5EF4-FFF2-40B4-BE49-F238E27FC236}">
                <a16:creationId xmlns:a16="http://schemas.microsoft.com/office/drawing/2014/main" id="{88546895-8541-E04F-9D02-A600AE5B8BCB}"/>
              </a:ext>
            </a:extLst>
          </p:cNvPr>
          <p:cNvSpPr txBox="1"/>
          <p:nvPr/>
        </p:nvSpPr>
        <p:spPr>
          <a:xfrm>
            <a:off x="5081215" y="2141545"/>
            <a:ext cx="2565995" cy="461665"/>
          </a:xfrm>
          <a:prstGeom prst="rect">
            <a:avLst/>
          </a:prstGeom>
          <a:noFill/>
        </p:spPr>
        <p:txBody>
          <a:bodyPr wrap="square" rtlCol="0">
            <a:spAutoFit/>
          </a:bodyPr>
          <a:lstStyle/>
          <a:p>
            <a:r>
              <a:rPr lang="en-US" sz="2400" dirty="0"/>
              <a:t>Oracle (41%)</a:t>
            </a:r>
          </a:p>
        </p:txBody>
      </p:sp>
      <p:sp>
        <p:nvSpPr>
          <p:cNvPr id="35" name="TextBox 34">
            <a:extLst>
              <a:ext uri="{FF2B5EF4-FFF2-40B4-BE49-F238E27FC236}">
                <a16:creationId xmlns:a16="http://schemas.microsoft.com/office/drawing/2014/main" id="{26E9E079-1782-A249-BD2E-7D06D5E5EF1E}"/>
              </a:ext>
            </a:extLst>
          </p:cNvPr>
          <p:cNvSpPr txBox="1"/>
          <p:nvPr/>
        </p:nvSpPr>
        <p:spPr>
          <a:xfrm>
            <a:off x="5069180" y="3012644"/>
            <a:ext cx="2812701" cy="461665"/>
          </a:xfrm>
          <a:prstGeom prst="rect">
            <a:avLst/>
          </a:prstGeom>
          <a:noFill/>
        </p:spPr>
        <p:txBody>
          <a:bodyPr wrap="square" rtlCol="0">
            <a:spAutoFit/>
          </a:bodyPr>
          <a:lstStyle/>
          <a:p>
            <a:r>
              <a:rPr lang="en-US" sz="2400" dirty="0"/>
              <a:t>Homegrown (17%)</a:t>
            </a:r>
          </a:p>
        </p:txBody>
      </p:sp>
      <p:sp>
        <p:nvSpPr>
          <p:cNvPr id="36" name="TextBox 35">
            <a:extLst>
              <a:ext uri="{FF2B5EF4-FFF2-40B4-BE49-F238E27FC236}">
                <a16:creationId xmlns:a16="http://schemas.microsoft.com/office/drawing/2014/main" id="{52B59551-5A3F-1948-B739-29DF10CBE60F}"/>
              </a:ext>
            </a:extLst>
          </p:cNvPr>
          <p:cNvSpPr txBox="1"/>
          <p:nvPr/>
        </p:nvSpPr>
        <p:spPr>
          <a:xfrm>
            <a:off x="5069180" y="4769483"/>
            <a:ext cx="2590065" cy="461665"/>
          </a:xfrm>
          <a:prstGeom prst="rect">
            <a:avLst/>
          </a:prstGeom>
          <a:noFill/>
        </p:spPr>
        <p:txBody>
          <a:bodyPr wrap="square" rtlCol="0">
            <a:spAutoFit/>
          </a:bodyPr>
          <a:lstStyle/>
          <a:p>
            <a:r>
              <a:rPr lang="en-US" sz="2400" dirty="0"/>
              <a:t>SAP (9%)</a:t>
            </a:r>
          </a:p>
        </p:txBody>
      </p:sp>
      <p:sp>
        <p:nvSpPr>
          <p:cNvPr id="37" name="TextBox 36">
            <a:extLst>
              <a:ext uri="{FF2B5EF4-FFF2-40B4-BE49-F238E27FC236}">
                <a16:creationId xmlns:a16="http://schemas.microsoft.com/office/drawing/2014/main" id="{F8426E61-7580-6743-8DEA-84185D24C4B2}"/>
              </a:ext>
            </a:extLst>
          </p:cNvPr>
          <p:cNvSpPr txBox="1"/>
          <p:nvPr/>
        </p:nvSpPr>
        <p:spPr>
          <a:xfrm>
            <a:off x="5057036" y="5647296"/>
            <a:ext cx="2124636" cy="461665"/>
          </a:xfrm>
          <a:prstGeom prst="rect">
            <a:avLst/>
          </a:prstGeom>
          <a:noFill/>
        </p:spPr>
        <p:txBody>
          <a:bodyPr wrap="square" rtlCol="0">
            <a:spAutoFit/>
          </a:bodyPr>
          <a:lstStyle/>
          <a:p>
            <a:r>
              <a:rPr lang="en-US" sz="2400" dirty="0"/>
              <a:t>Five9 (7%)</a:t>
            </a:r>
          </a:p>
        </p:txBody>
      </p:sp>
      <p:pic>
        <p:nvPicPr>
          <p:cNvPr id="39" name="Graphic 38" descr="Badge with solid fill">
            <a:extLst>
              <a:ext uri="{FF2B5EF4-FFF2-40B4-BE49-F238E27FC236}">
                <a16:creationId xmlns:a16="http://schemas.microsoft.com/office/drawing/2014/main" id="{46D4FC94-E1F0-9A47-BEE3-88FFD14408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2719" y="3011625"/>
            <a:ext cx="457200" cy="457200"/>
          </a:xfrm>
          <a:prstGeom prst="rect">
            <a:avLst/>
          </a:prstGeom>
        </p:spPr>
      </p:pic>
      <p:pic>
        <p:nvPicPr>
          <p:cNvPr id="40" name="Graphic 39" descr="Badge 3 with solid fill">
            <a:extLst>
              <a:ext uri="{FF2B5EF4-FFF2-40B4-BE49-F238E27FC236}">
                <a16:creationId xmlns:a16="http://schemas.microsoft.com/office/drawing/2014/main" id="{FAFC3554-6539-E546-BBC6-5F702CD6B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2719" y="3891670"/>
            <a:ext cx="457200" cy="457200"/>
          </a:xfrm>
          <a:prstGeom prst="rect">
            <a:avLst/>
          </a:prstGeom>
        </p:spPr>
      </p:pic>
      <p:pic>
        <p:nvPicPr>
          <p:cNvPr id="41" name="Graphic 40" descr="Badge 1 with solid fill">
            <a:extLst>
              <a:ext uri="{FF2B5EF4-FFF2-40B4-BE49-F238E27FC236}">
                <a16:creationId xmlns:a16="http://schemas.microsoft.com/office/drawing/2014/main" id="{B01CC5CC-8DC5-B146-B595-D766C9E969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2719" y="2131580"/>
            <a:ext cx="457200" cy="457200"/>
          </a:xfrm>
          <a:prstGeom prst="rect">
            <a:avLst/>
          </a:prstGeom>
        </p:spPr>
      </p:pic>
      <p:pic>
        <p:nvPicPr>
          <p:cNvPr id="42" name="Graphic 41" descr="Badge 5 with solid fill">
            <a:extLst>
              <a:ext uri="{FF2B5EF4-FFF2-40B4-BE49-F238E27FC236}">
                <a16:creationId xmlns:a16="http://schemas.microsoft.com/office/drawing/2014/main" id="{9CBFCC25-6924-6A44-922F-265E3E04A8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2719" y="5651761"/>
            <a:ext cx="457200" cy="457200"/>
          </a:xfrm>
          <a:prstGeom prst="rect">
            <a:avLst/>
          </a:prstGeom>
        </p:spPr>
      </p:pic>
      <p:pic>
        <p:nvPicPr>
          <p:cNvPr id="43" name="Graphic 42" descr="Badge 4 with solid fill">
            <a:extLst>
              <a:ext uri="{FF2B5EF4-FFF2-40B4-BE49-F238E27FC236}">
                <a16:creationId xmlns:a16="http://schemas.microsoft.com/office/drawing/2014/main" id="{BF9384E0-0219-7B46-8CA7-1CCC5F4E15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72719" y="4771715"/>
            <a:ext cx="457200" cy="457200"/>
          </a:xfrm>
          <a:prstGeom prst="rect">
            <a:avLst/>
          </a:prstGeom>
        </p:spPr>
      </p:pic>
      <p:sp>
        <p:nvSpPr>
          <p:cNvPr id="44" name="TextBox 43">
            <a:extLst>
              <a:ext uri="{FF2B5EF4-FFF2-40B4-BE49-F238E27FC236}">
                <a16:creationId xmlns:a16="http://schemas.microsoft.com/office/drawing/2014/main" id="{BC8CC170-7485-2A49-8FA1-E7A77BD9C477}"/>
              </a:ext>
            </a:extLst>
          </p:cNvPr>
          <p:cNvSpPr txBox="1"/>
          <p:nvPr/>
        </p:nvSpPr>
        <p:spPr>
          <a:xfrm>
            <a:off x="9364596" y="2127115"/>
            <a:ext cx="2623035" cy="461665"/>
          </a:xfrm>
          <a:prstGeom prst="rect">
            <a:avLst/>
          </a:prstGeom>
          <a:noFill/>
        </p:spPr>
        <p:txBody>
          <a:bodyPr wrap="square" rtlCol="0">
            <a:spAutoFit/>
          </a:bodyPr>
          <a:lstStyle/>
          <a:p>
            <a:r>
              <a:rPr lang="en-US" sz="2400" dirty="0"/>
              <a:t>Oracle (38%)</a:t>
            </a:r>
          </a:p>
        </p:txBody>
      </p:sp>
      <p:sp>
        <p:nvSpPr>
          <p:cNvPr id="45" name="TextBox 44">
            <a:extLst>
              <a:ext uri="{FF2B5EF4-FFF2-40B4-BE49-F238E27FC236}">
                <a16:creationId xmlns:a16="http://schemas.microsoft.com/office/drawing/2014/main" id="{7869E7D9-7B21-5E4A-B33E-3807FA964A63}"/>
              </a:ext>
            </a:extLst>
          </p:cNvPr>
          <p:cNvSpPr txBox="1"/>
          <p:nvPr/>
        </p:nvSpPr>
        <p:spPr>
          <a:xfrm>
            <a:off x="9352562" y="2998214"/>
            <a:ext cx="2124636" cy="461665"/>
          </a:xfrm>
          <a:prstGeom prst="rect">
            <a:avLst/>
          </a:prstGeom>
          <a:noFill/>
        </p:spPr>
        <p:txBody>
          <a:bodyPr wrap="square" rtlCol="0">
            <a:spAutoFit/>
          </a:bodyPr>
          <a:lstStyle/>
          <a:p>
            <a:r>
              <a:rPr lang="en-US" sz="2400" dirty="0"/>
              <a:t>SAP (25%)</a:t>
            </a:r>
          </a:p>
        </p:txBody>
      </p:sp>
      <p:sp>
        <p:nvSpPr>
          <p:cNvPr id="46" name="TextBox 45">
            <a:extLst>
              <a:ext uri="{FF2B5EF4-FFF2-40B4-BE49-F238E27FC236}">
                <a16:creationId xmlns:a16="http://schemas.microsoft.com/office/drawing/2014/main" id="{4C4573DE-8F0D-4547-943B-F2C2CA3F534D}"/>
              </a:ext>
            </a:extLst>
          </p:cNvPr>
          <p:cNvSpPr txBox="1"/>
          <p:nvPr/>
        </p:nvSpPr>
        <p:spPr>
          <a:xfrm>
            <a:off x="9352562" y="3903867"/>
            <a:ext cx="2124636" cy="461665"/>
          </a:xfrm>
          <a:prstGeom prst="rect">
            <a:avLst/>
          </a:prstGeom>
          <a:noFill/>
        </p:spPr>
        <p:txBody>
          <a:bodyPr wrap="square" rtlCol="0">
            <a:spAutoFit/>
          </a:bodyPr>
          <a:lstStyle/>
          <a:p>
            <a:r>
              <a:rPr lang="en-US" sz="2400" dirty="0"/>
              <a:t>Genesys (19%)</a:t>
            </a:r>
          </a:p>
        </p:txBody>
      </p:sp>
      <p:sp>
        <p:nvSpPr>
          <p:cNvPr id="47" name="TextBox 46">
            <a:extLst>
              <a:ext uri="{FF2B5EF4-FFF2-40B4-BE49-F238E27FC236}">
                <a16:creationId xmlns:a16="http://schemas.microsoft.com/office/drawing/2014/main" id="{D5CF49B2-219E-BB44-BC36-7B4E38ACFA8A}"/>
              </a:ext>
            </a:extLst>
          </p:cNvPr>
          <p:cNvSpPr txBox="1"/>
          <p:nvPr/>
        </p:nvSpPr>
        <p:spPr>
          <a:xfrm>
            <a:off x="9340416" y="4781680"/>
            <a:ext cx="2623029" cy="461665"/>
          </a:xfrm>
          <a:prstGeom prst="rect">
            <a:avLst/>
          </a:prstGeom>
          <a:noFill/>
        </p:spPr>
        <p:txBody>
          <a:bodyPr wrap="square" rtlCol="0">
            <a:spAutoFit/>
          </a:bodyPr>
          <a:lstStyle/>
          <a:p>
            <a:r>
              <a:rPr lang="en-US" sz="2400" dirty="0"/>
              <a:t>ADP (16%)</a:t>
            </a:r>
          </a:p>
        </p:txBody>
      </p:sp>
      <p:sp>
        <p:nvSpPr>
          <p:cNvPr id="48" name="TextBox 47">
            <a:extLst>
              <a:ext uri="{FF2B5EF4-FFF2-40B4-BE49-F238E27FC236}">
                <a16:creationId xmlns:a16="http://schemas.microsoft.com/office/drawing/2014/main" id="{87AA804C-F1F7-9F4E-A171-DF471B4B78B4}"/>
              </a:ext>
            </a:extLst>
          </p:cNvPr>
          <p:cNvSpPr txBox="1"/>
          <p:nvPr/>
        </p:nvSpPr>
        <p:spPr>
          <a:xfrm>
            <a:off x="9330479" y="5659493"/>
            <a:ext cx="2124636" cy="461665"/>
          </a:xfrm>
          <a:prstGeom prst="rect">
            <a:avLst/>
          </a:prstGeom>
          <a:noFill/>
        </p:spPr>
        <p:txBody>
          <a:bodyPr wrap="square" rtlCol="0">
            <a:spAutoFit/>
          </a:bodyPr>
          <a:lstStyle/>
          <a:p>
            <a:r>
              <a:rPr lang="en-US" sz="2400" dirty="0"/>
              <a:t>Kronos (14%)</a:t>
            </a:r>
          </a:p>
        </p:txBody>
      </p:sp>
      <p:sp>
        <p:nvSpPr>
          <p:cNvPr id="49" name="TextBox 48">
            <a:extLst>
              <a:ext uri="{FF2B5EF4-FFF2-40B4-BE49-F238E27FC236}">
                <a16:creationId xmlns:a16="http://schemas.microsoft.com/office/drawing/2014/main" id="{2E6412DD-7E63-FD41-931D-3DD91AF873B5}"/>
              </a:ext>
            </a:extLst>
          </p:cNvPr>
          <p:cNvSpPr txBox="1"/>
          <p:nvPr/>
        </p:nvSpPr>
        <p:spPr>
          <a:xfrm>
            <a:off x="5041307" y="3906100"/>
            <a:ext cx="2590065" cy="461665"/>
          </a:xfrm>
          <a:prstGeom prst="rect">
            <a:avLst/>
          </a:prstGeom>
          <a:noFill/>
        </p:spPr>
        <p:txBody>
          <a:bodyPr wrap="square" rtlCol="0">
            <a:spAutoFit/>
          </a:bodyPr>
          <a:lstStyle/>
          <a:p>
            <a:r>
              <a:rPr lang="en-US" sz="2400" dirty="0"/>
              <a:t>ADP (12%)</a:t>
            </a:r>
          </a:p>
        </p:txBody>
      </p:sp>
    </p:spTree>
    <p:extLst>
      <p:ext uri="{BB962C8B-B14F-4D97-AF65-F5344CB8AC3E}">
        <p14:creationId xmlns:p14="http://schemas.microsoft.com/office/powerpoint/2010/main" val="351958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Top 5 Customer Relationship Management Tools</a:t>
            </a:r>
          </a:p>
        </p:txBody>
      </p:sp>
      <p:cxnSp>
        <p:nvCxnSpPr>
          <p:cNvPr id="5" name="Straight Connector 4">
            <a:extLst>
              <a:ext uri="{FF2B5EF4-FFF2-40B4-BE49-F238E27FC236}">
                <a16:creationId xmlns:a16="http://schemas.microsoft.com/office/drawing/2014/main" id="{9013A9B4-BC03-314C-870D-9F172A4387A8}"/>
              </a:ext>
            </a:extLst>
          </p:cNvPr>
          <p:cNvCxnSpPr>
            <a:cxnSpLocks/>
          </p:cNvCxnSpPr>
          <p:nvPr/>
        </p:nvCxnSpPr>
        <p:spPr>
          <a:xfrm>
            <a:off x="3811916" y="1212351"/>
            <a:ext cx="0" cy="4939067"/>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7F7CFB10-6969-D240-9EB0-95C2DD0632CA}"/>
              </a:ext>
            </a:extLst>
          </p:cNvPr>
          <p:cNvCxnSpPr>
            <a:cxnSpLocks/>
          </p:cNvCxnSpPr>
          <p:nvPr/>
        </p:nvCxnSpPr>
        <p:spPr>
          <a:xfrm>
            <a:off x="7980504" y="1212351"/>
            <a:ext cx="0" cy="4939067"/>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4E3F8DC-F7FC-AB40-B74B-BCD9F7A8E7A6}"/>
              </a:ext>
            </a:extLst>
          </p:cNvPr>
          <p:cNvSpPr txBox="1"/>
          <p:nvPr/>
        </p:nvSpPr>
        <p:spPr>
          <a:xfrm>
            <a:off x="747252" y="1298565"/>
            <a:ext cx="2372466" cy="461665"/>
          </a:xfrm>
          <a:prstGeom prst="rect">
            <a:avLst/>
          </a:prstGeom>
          <a:noFill/>
        </p:spPr>
        <p:txBody>
          <a:bodyPr wrap="square" rtlCol="0">
            <a:spAutoFit/>
          </a:bodyPr>
          <a:lstStyle/>
          <a:p>
            <a:pPr algn="ctr"/>
            <a:r>
              <a:rPr lang="en-US" sz="2400" b="1" dirty="0"/>
              <a:t>Overall</a:t>
            </a:r>
          </a:p>
        </p:txBody>
      </p:sp>
      <p:sp>
        <p:nvSpPr>
          <p:cNvPr id="17" name="TextBox 16">
            <a:extLst>
              <a:ext uri="{FF2B5EF4-FFF2-40B4-BE49-F238E27FC236}">
                <a16:creationId xmlns:a16="http://schemas.microsoft.com/office/drawing/2014/main" id="{6F353229-0F74-CF40-A139-9B9224EB5FE4}"/>
              </a:ext>
            </a:extLst>
          </p:cNvPr>
          <p:cNvSpPr txBox="1"/>
          <p:nvPr/>
        </p:nvSpPr>
        <p:spPr>
          <a:xfrm>
            <a:off x="3998000" y="1298565"/>
            <a:ext cx="3747823" cy="400110"/>
          </a:xfrm>
          <a:prstGeom prst="rect">
            <a:avLst/>
          </a:prstGeom>
          <a:noFill/>
        </p:spPr>
        <p:txBody>
          <a:bodyPr wrap="square" rtlCol="0">
            <a:spAutoFit/>
          </a:bodyPr>
          <a:lstStyle/>
          <a:p>
            <a:pPr algn="ctr"/>
            <a:r>
              <a:rPr lang="en-US" sz="2000" b="1" dirty="0"/>
              <a:t>SMBs (&lt;1k employees)</a:t>
            </a:r>
          </a:p>
        </p:txBody>
      </p:sp>
      <p:sp>
        <p:nvSpPr>
          <p:cNvPr id="18" name="TextBox 17">
            <a:extLst>
              <a:ext uri="{FF2B5EF4-FFF2-40B4-BE49-F238E27FC236}">
                <a16:creationId xmlns:a16="http://schemas.microsoft.com/office/drawing/2014/main" id="{12A2F7D3-FD67-0D42-94AF-A910AE450CF7}"/>
              </a:ext>
            </a:extLst>
          </p:cNvPr>
          <p:cNvSpPr txBox="1"/>
          <p:nvPr/>
        </p:nvSpPr>
        <p:spPr>
          <a:xfrm>
            <a:off x="8421445" y="1083121"/>
            <a:ext cx="3474720" cy="830997"/>
          </a:xfrm>
          <a:prstGeom prst="rect">
            <a:avLst/>
          </a:prstGeom>
          <a:noFill/>
        </p:spPr>
        <p:txBody>
          <a:bodyPr wrap="square" rtlCol="0">
            <a:spAutoFit/>
          </a:bodyPr>
          <a:lstStyle/>
          <a:p>
            <a:pPr algn="ctr"/>
            <a:r>
              <a:rPr lang="en-US" sz="2400" b="1" dirty="0"/>
              <a:t>Large Businesses</a:t>
            </a:r>
          </a:p>
          <a:p>
            <a:pPr algn="ctr"/>
            <a:r>
              <a:rPr lang="en-US" sz="2400" b="1" dirty="0"/>
              <a:t>(&gt;1k employees)</a:t>
            </a:r>
          </a:p>
        </p:txBody>
      </p:sp>
      <p:pic>
        <p:nvPicPr>
          <p:cNvPr id="19" name="Graphic 18" descr="Badge with solid fill">
            <a:extLst>
              <a:ext uri="{FF2B5EF4-FFF2-40B4-BE49-F238E27FC236}">
                <a16:creationId xmlns:a16="http://schemas.microsoft.com/office/drawing/2014/main" id="{655834AC-B125-4E43-884E-A26BA5985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4181" y="3026055"/>
            <a:ext cx="457200" cy="457200"/>
          </a:xfrm>
          <a:prstGeom prst="rect">
            <a:avLst/>
          </a:prstGeom>
        </p:spPr>
      </p:pic>
      <p:pic>
        <p:nvPicPr>
          <p:cNvPr id="20" name="Graphic 19" descr="Badge 3 with solid fill">
            <a:extLst>
              <a:ext uri="{FF2B5EF4-FFF2-40B4-BE49-F238E27FC236}">
                <a16:creationId xmlns:a16="http://schemas.microsoft.com/office/drawing/2014/main" id="{D06BF5CC-CAA7-0647-B234-29A7A23CCD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4181" y="3906100"/>
            <a:ext cx="457200" cy="457200"/>
          </a:xfrm>
          <a:prstGeom prst="rect">
            <a:avLst/>
          </a:prstGeom>
        </p:spPr>
      </p:pic>
      <p:pic>
        <p:nvPicPr>
          <p:cNvPr id="21" name="Graphic 20" descr="Badge 1 with solid fill">
            <a:extLst>
              <a:ext uri="{FF2B5EF4-FFF2-40B4-BE49-F238E27FC236}">
                <a16:creationId xmlns:a16="http://schemas.microsoft.com/office/drawing/2014/main" id="{BCC2C1BC-EEB8-DB42-8FB8-1867FE7CB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4181" y="2146010"/>
            <a:ext cx="457200" cy="457200"/>
          </a:xfrm>
          <a:prstGeom prst="rect">
            <a:avLst/>
          </a:prstGeom>
        </p:spPr>
      </p:pic>
      <p:pic>
        <p:nvPicPr>
          <p:cNvPr id="22" name="Graphic 21" descr="Badge 5 with solid fill">
            <a:extLst>
              <a:ext uri="{FF2B5EF4-FFF2-40B4-BE49-F238E27FC236}">
                <a16:creationId xmlns:a16="http://schemas.microsoft.com/office/drawing/2014/main" id="{DD92666F-E898-3040-A2F8-E2C5E2A392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4181" y="5666191"/>
            <a:ext cx="457200" cy="457200"/>
          </a:xfrm>
          <a:prstGeom prst="rect">
            <a:avLst/>
          </a:prstGeom>
        </p:spPr>
      </p:pic>
      <p:pic>
        <p:nvPicPr>
          <p:cNvPr id="23" name="Graphic 22" descr="Badge 4 with solid fill">
            <a:extLst>
              <a:ext uri="{FF2B5EF4-FFF2-40B4-BE49-F238E27FC236}">
                <a16:creationId xmlns:a16="http://schemas.microsoft.com/office/drawing/2014/main" id="{3E8C0BD3-EBD6-1648-A3DF-A2303D7ECF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74181" y="4786145"/>
            <a:ext cx="457200" cy="457200"/>
          </a:xfrm>
          <a:prstGeom prst="rect">
            <a:avLst/>
          </a:prstGeom>
        </p:spPr>
      </p:pic>
      <p:sp>
        <p:nvSpPr>
          <p:cNvPr id="34" name="TextBox 33">
            <a:extLst>
              <a:ext uri="{FF2B5EF4-FFF2-40B4-BE49-F238E27FC236}">
                <a16:creationId xmlns:a16="http://schemas.microsoft.com/office/drawing/2014/main" id="{88546895-8541-E04F-9D02-A600AE5B8BCB}"/>
              </a:ext>
            </a:extLst>
          </p:cNvPr>
          <p:cNvSpPr txBox="1"/>
          <p:nvPr/>
        </p:nvSpPr>
        <p:spPr>
          <a:xfrm>
            <a:off x="4866058" y="2141545"/>
            <a:ext cx="2565995" cy="461665"/>
          </a:xfrm>
          <a:prstGeom prst="rect">
            <a:avLst/>
          </a:prstGeom>
          <a:noFill/>
        </p:spPr>
        <p:txBody>
          <a:bodyPr wrap="square" rtlCol="0">
            <a:spAutoFit/>
          </a:bodyPr>
          <a:lstStyle/>
          <a:p>
            <a:r>
              <a:rPr lang="en-US" sz="2400" dirty="0"/>
              <a:t>Salesforce (47%)</a:t>
            </a:r>
          </a:p>
        </p:txBody>
      </p:sp>
      <p:sp>
        <p:nvSpPr>
          <p:cNvPr id="35" name="TextBox 34">
            <a:extLst>
              <a:ext uri="{FF2B5EF4-FFF2-40B4-BE49-F238E27FC236}">
                <a16:creationId xmlns:a16="http://schemas.microsoft.com/office/drawing/2014/main" id="{26E9E079-1782-A249-BD2E-7D06D5E5EF1E}"/>
              </a:ext>
            </a:extLst>
          </p:cNvPr>
          <p:cNvSpPr txBox="1"/>
          <p:nvPr/>
        </p:nvSpPr>
        <p:spPr>
          <a:xfrm>
            <a:off x="4854023" y="3012644"/>
            <a:ext cx="2812701" cy="461665"/>
          </a:xfrm>
          <a:prstGeom prst="rect">
            <a:avLst/>
          </a:prstGeom>
          <a:noFill/>
        </p:spPr>
        <p:txBody>
          <a:bodyPr wrap="square" rtlCol="0">
            <a:spAutoFit/>
          </a:bodyPr>
          <a:lstStyle/>
          <a:p>
            <a:r>
              <a:rPr lang="en-US" sz="2400" dirty="0"/>
              <a:t>Homegrown (22%)</a:t>
            </a:r>
          </a:p>
        </p:txBody>
      </p:sp>
      <p:sp>
        <p:nvSpPr>
          <p:cNvPr id="36" name="TextBox 35">
            <a:extLst>
              <a:ext uri="{FF2B5EF4-FFF2-40B4-BE49-F238E27FC236}">
                <a16:creationId xmlns:a16="http://schemas.microsoft.com/office/drawing/2014/main" id="{52B59551-5A3F-1948-B739-29DF10CBE60F}"/>
              </a:ext>
            </a:extLst>
          </p:cNvPr>
          <p:cNvSpPr txBox="1"/>
          <p:nvPr/>
        </p:nvSpPr>
        <p:spPr>
          <a:xfrm>
            <a:off x="4854023" y="4769483"/>
            <a:ext cx="2590065" cy="461665"/>
          </a:xfrm>
          <a:prstGeom prst="rect">
            <a:avLst/>
          </a:prstGeom>
          <a:noFill/>
        </p:spPr>
        <p:txBody>
          <a:bodyPr wrap="square" rtlCol="0">
            <a:spAutoFit/>
          </a:bodyPr>
          <a:lstStyle/>
          <a:p>
            <a:r>
              <a:rPr lang="en-US" sz="2400" dirty="0"/>
              <a:t>Fusion (8%)</a:t>
            </a:r>
          </a:p>
        </p:txBody>
      </p:sp>
      <p:sp>
        <p:nvSpPr>
          <p:cNvPr id="37" name="TextBox 36">
            <a:extLst>
              <a:ext uri="{FF2B5EF4-FFF2-40B4-BE49-F238E27FC236}">
                <a16:creationId xmlns:a16="http://schemas.microsoft.com/office/drawing/2014/main" id="{F8426E61-7580-6743-8DEA-84185D24C4B2}"/>
              </a:ext>
            </a:extLst>
          </p:cNvPr>
          <p:cNvSpPr txBox="1"/>
          <p:nvPr/>
        </p:nvSpPr>
        <p:spPr>
          <a:xfrm>
            <a:off x="4841878" y="5647296"/>
            <a:ext cx="2923467" cy="461665"/>
          </a:xfrm>
          <a:prstGeom prst="rect">
            <a:avLst/>
          </a:prstGeom>
          <a:noFill/>
        </p:spPr>
        <p:txBody>
          <a:bodyPr wrap="square" rtlCol="0">
            <a:spAutoFit/>
          </a:bodyPr>
          <a:lstStyle/>
          <a:p>
            <a:r>
              <a:rPr lang="en-US" sz="2400" dirty="0"/>
              <a:t>Speed to Contact (6%)</a:t>
            </a:r>
          </a:p>
        </p:txBody>
      </p:sp>
      <p:pic>
        <p:nvPicPr>
          <p:cNvPr id="39" name="Graphic 38" descr="Badge with solid fill">
            <a:extLst>
              <a:ext uri="{FF2B5EF4-FFF2-40B4-BE49-F238E27FC236}">
                <a16:creationId xmlns:a16="http://schemas.microsoft.com/office/drawing/2014/main" id="{46D4FC94-E1F0-9A47-BEE3-88FFD14408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2719" y="3011625"/>
            <a:ext cx="457200" cy="457200"/>
          </a:xfrm>
          <a:prstGeom prst="rect">
            <a:avLst/>
          </a:prstGeom>
        </p:spPr>
      </p:pic>
      <p:pic>
        <p:nvPicPr>
          <p:cNvPr id="40" name="Graphic 39" descr="Badge 3 with solid fill">
            <a:extLst>
              <a:ext uri="{FF2B5EF4-FFF2-40B4-BE49-F238E27FC236}">
                <a16:creationId xmlns:a16="http://schemas.microsoft.com/office/drawing/2014/main" id="{FAFC3554-6539-E546-BBC6-5F702CD6B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2719" y="3891670"/>
            <a:ext cx="457200" cy="457200"/>
          </a:xfrm>
          <a:prstGeom prst="rect">
            <a:avLst/>
          </a:prstGeom>
        </p:spPr>
      </p:pic>
      <p:pic>
        <p:nvPicPr>
          <p:cNvPr id="41" name="Graphic 40" descr="Badge 1 with solid fill">
            <a:extLst>
              <a:ext uri="{FF2B5EF4-FFF2-40B4-BE49-F238E27FC236}">
                <a16:creationId xmlns:a16="http://schemas.microsoft.com/office/drawing/2014/main" id="{B01CC5CC-8DC5-B146-B595-D766C9E969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2719" y="2131580"/>
            <a:ext cx="457200" cy="457200"/>
          </a:xfrm>
          <a:prstGeom prst="rect">
            <a:avLst/>
          </a:prstGeom>
        </p:spPr>
      </p:pic>
      <p:pic>
        <p:nvPicPr>
          <p:cNvPr id="42" name="Graphic 41" descr="Badge 5 with solid fill">
            <a:extLst>
              <a:ext uri="{FF2B5EF4-FFF2-40B4-BE49-F238E27FC236}">
                <a16:creationId xmlns:a16="http://schemas.microsoft.com/office/drawing/2014/main" id="{9CBFCC25-6924-6A44-922F-265E3E04A8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2719" y="5651761"/>
            <a:ext cx="457200" cy="457200"/>
          </a:xfrm>
          <a:prstGeom prst="rect">
            <a:avLst/>
          </a:prstGeom>
        </p:spPr>
      </p:pic>
      <p:pic>
        <p:nvPicPr>
          <p:cNvPr id="43" name="Graphic 42" descr="Badge 4 with solid fill">
            <a:extLst>
              <a:ext uri="{FF2B5EF4-FFF2-40B4-BE49-F238E27FC236}">
                <a16:creationId xmlns:a16="http://schemas.microsoft.com/office/drawing/2014/main" id="{BF9384E0-0219-7B46-8CA7-1CCC5F4E15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72719" y="4771715"/>
            <a:ext cx="457200" cy="457200"/>
          </a:xfrm>
          <a:prstGeom prst="rect">
            <a:avLst/>
          </a:prstGeom>
        </p:spPr>
      </p:pic>
      <p:sp>
        <p:nvSpPr>
          <p:cNvPr id="44" name="TextBox 43">
            <a:extLst>
              <a:ext uri="{FF2B5EF4-FFF2-40B4-BE49-F238E27FC236}">
                <a16:creationId xmlns:a16="http://schemas.microsoft.com/office/drawing/2014/main" id="{BC8CC170-7485-2A49-8FA1-E7A77BD9C477}"/>
              </a:ext>
            </a:extLst>
          </p:cNvPr>
          <p:cNvSpPr txBox="1"/>
          <p:nvPr/>
        </p:nvSpPr>
        <p:spPr>
          <a:xfrm>
            <a:off x="9364596" y="2127115"/>
            <a:ext cx="2623035" cy="461665"/>
          </a:xfrm>
          <a:prstGeom prst="rect">
            <a:avLst/>
          </a:prstGeom>
          <a:noFill/>
        </p:spPr>
        <p:txBody>
          <a:bodyPr wrap="square" rtlCol="0">
            <a:spAutoFit/>
          </a:bodyPr>
          <a:lstStyle/>
          <a:p>
            <a:r>
              <a:rPr lang="en-US" sz="2400" dirty="0"/>
              <a:t>Salesforce (63%)</a:t>
            </a:r>
          </a:p>
        </p:txBody>
      </p:sp>
      <p:sp>
        <p:nvSpPr>
          <p:cNvPr id="45" name="TextBox 44">
            <a:extLst>
              <a:ext uri="{FF2B5EF4-FFF2-40B4-BE49-F238E27FC236}">
                <a16:creationId xmlns:a16="http://schemas.microsoft.com/office/drawing/2014/main" id="{7869E7D9-7B21-5E4A-B33E-3807FA964A63}"/>
              </a:ext>
            </a:extLst>
          </p:cNvPr>
          <p:cNvSpPr txBox="1"/>
          <p:nvPr/>
        </p:nvSpPr>
        <p:spPr>
          <a:xfrm>
            <a:off x="9352561" y="2998214"/>
            <a:ext cx="2796529" cy="461665"/>
          </a:xfrm>
          <a:prstGeom prst="rect">
            <a:avLst/>
          </a:prstGeom>
          <a:noFill/>
        </p:spPr>
        <p:txBody>
          <a:bodyPr wrap="square" rtlCol="0">
            <a:spAutoFit/>
          </a:bodyPr>
          <a:lstStyle/>
          <a:p>
            <a:r>
              <a:rPr lang="en-US" sz="2400" dirty="0"/>
              <a:t>ServiceNow (25%)</a:t>
            </a:r>
          </a:p>
        </p:txBody>
      </p:sp>
      <p:sp>
        <p:nvSpPr>
          <p:cNvPr id="46" name="TextBox 45">
            <a:extLst>
              <a:ext uri="{FF2B5EF4-FFF2-40B4-BE49-F238E27FC236}">
                <a16:creationId xmlns:a16="http://schemas.microsoft.com/office/drawing/2014/main" id="{4C4573DE-8F0D-4547-943B-F2C2CA3F534D}"/>
              </a:ext>
            </a:extLst>
          </p:cNvPr>
          <p:cNvSpPr txBox="1"/>
          <p:nvPr/>
        </p:nvSpPr>
        <p:spPr>
          <a:xfrm>
            <a:off x="9352561" y="3903867"/>
            <a:ext cx="2543591" cy="461665"/>
          </a:xfrm>
          <a:prstGeom prst="rect">
            <a:avLst/>
          </a:prstGeom>
          <a:noFill/>
        </p:spPr>
        <p:txBody>
          <a:bodyPr wrap="square" rtlCol="0">
            <a:spAutoFit/>
          </a:bodyPr>
          <a:lstStyle/>
          <a:p>
            <a:r>
              <a:rPr lang="en-US" sz="2400" dirty="0"/>
              <a:t>Clarabridge (11%)</a:t>
            </a:r>
          </a:p>
        </p:txBody>
      </p:sp>
      <p:sp>
        <p:nvSpPr>
          <p:cNvPr id="47" name="TextBox 46">
            <a:extLst>
              <a:ext uri="{FF2B5EF4-FFF2-40B4-BE49-F238E27FC236}">
                <a16:creationId xmlns:a16="http://schemas.microsoft.com/office/drawing/2014/main" id="{D5CF49B2-219E-BB44-BC36-7B4E38ACFA8A}"/>
              </a:ext>
            </a:extLst>
          </p:cNvPr>
          <p:cNvSpPr txBox="1"/>
          <p:nvPr/>
        </p:nvSpPr>
        <p:spPr>
          <a:xfrm>
            <a:off x="9340416" y="4781680"/>
            <a:ext cx="2623029" cy="461665"/>
          </a:xfrm>
          <a:prstGeom prst="rect">
            <a:avLst/>
          </a:prstGeom>
          <a:noFill/>
        </p:spPr>
        <p:txBody>
          <a:bodyPr wrap="square" rtlCol="0">
            <a:spAutoFit/>
          </a:bodyPr>
          <a:lstStyle/>
          <a:p>
            <a:r>
              <a:rPr lang="en-US" sz="2400" dirty="0"/>
              <a:t>Homegrown (11%)</a:t>
            </a:r>
          </a:p>
        </p:txBody>
      </p:sp>
      <p:sp>
        <p:nvSpPr>
          <p:cNvPr id="48" name="TextBox 47">
            <a:extLst>
              <a:ext uri="{FF2B5EF4-FFF2-40B4-BE49-F238E27FC236}">
                <a16:creationId xmlns:a16="http://schemas.microsoft.com/office/drawing/2014/main" id="{87AA804C-F1F7-9F4E-A171-DF471B4B78B4}"/>
              </a:ext>
            </a:extLst>
          </p:cNvPr>
          <p:cNvSpPr txBox="1"/>
          <p:nvPr/>
        </p:nvSpPr>
        <p:spPr>
          <a:xfrm>
            <a:off x="9330479" y="5659493"/>
            <a:ext cx="2124636" cy="461665"/>
          </a:xfrm>
          <a:prstGeom prst="rect">
            <a:avLst/>
          </a:prstGeom>
          <a:noFill/>
        </p:spPr>
        <p:txBody>
          <a:bodyPr wrap="square" rtlCol="0">
            <a:spAutoFit/>
          </a:bodyPr>
          <a:lstStyle/>
          <a:p>
            <a:r>
              <a:rPr lang="en-US" sz="2400" dirty="0"/>
              <a:t>Mitel (10%)</a:t>
            </a:r>
          </a:p>
        </p:txBody>
      </p:sp>
      <p:sp>
        <p:nvSpPr>
          <p:cNvPr id="49" name="TextBox 48">
            <a:extLst>
              <a:ext uri="{FF2B5EF4-FFF2-40B4-BE49-F238E27FC236}">
                <a16:creationId xmlns:a16="http://schemas.microsoft.com/office/drawing/2014/main" id="{2E6412DD-7E63-FD41-931D-3DD91AF873B5}"/>
              </a:ext>
            </a:extLst>
          </p:cNvPr>
          <p:cNvSpPr txBox="1"/>
          <p:nvPr/>
        </p:nvSpPr>
        <p:spPr>
          <a:xfrm>
            <a:off x="4826150" y="3906100"/>
            <a:ext cx="2590065" cy="461665"/>
          </a:xfrm>
          <a:prstGeom prst="rect">
            <a:avLst/>
          </a:prstGeom>
          <a:noFill/>
        </p:spPr>
        <p:txBody>
          <a:bodyPr wrap="square" rtlCol="0">
            <a:spAutoFit/>
          </a:bodyPr>
          <a:lstStyle/>
          <a:p>
            <a:r>
              <a:rPr lang="en-US" sz="2400" dirty="0"/>
              <a:t>ServiceNow (14%)</a:t>
            </a:r>
          </a:p>
        </p:txBody>
      </p:sp>
      <p:pic>
        <p:nvPicPr>
          <p:cNvPr id="50" name="Graphic 49" descr="Badge with solid fill">
            <a:extLst>
              <a:ext uri="{FF2B5EF4-FFF2-40B4-BE49-F238E27FC236}">
                <a16:creationId xmlns:a16="http://schemas.microsoft.com/office/drawing/2014/main" id="{D099CC20-0587-E447-97FF-116DBDF3E7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524" y="3026055"/>
            <a:ext cx="457200" cy="457200"/>
          </a:xfrm>
          <a:prstGeom prst="rect">
            <a:avLst/>
          </a:prstGeom>
        </p:spPr>
      </p:pic>
      <p:pic>
        <p:nvPicPr>
          <p:cNvPr id="51" name="Graphic 50" descr="Badge 3 with solid fill">
            <a:extLst>
              <a:ext uri="{FF2B5EF4-FFF2-40B4-BE49-F238E27FC236}">
                <a16:creationId xmlns:a16="http://schemas.microsoft.com/office/drawing/2014/main" id="{9FA536D5-E853-624F-80D6-663E3BDD1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524" y="3906100"/>
            <a:ext cx="457200" cy="457200"/>
          </a:xfrm>
          <a:prstGeom prst="rect">
            <a:avLst/>
          </a:prstGeom>
        </p:spPr>
      </p:pic>
      <p:pic>
        <p:nvPicPr>
          <p:cNvPr id="52" name="Graphic 51" descr="Badge 1 with solid fill">
            <a:extLst>
              <a:ext uri="{FF2B5EF4-FFF2-40B4-BE49-F238E27FC236}">
                <a16:creationId xmlns:a16="http://schemas.microsoft.com/office/drawing/2014/main" id="{F2E0BC4E-8E42-544D-AD48-874B250C74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3524" y="2146010"/>
            <a:ext cx="457200" cy="457200"/>
          </a:xfrm>
          <a:prstGeom prst="rect">
            <a:avLst/>
          </a:prstGeom>
        </p:spPr>
      </p:pic>
      <p:pic>
        <p:nvPicPr>
          <p:cNvPr id="53" name="Graphic 52" descr="Badge 5 with solid fill">
            <a:extLst>
              <a:ext uri="{FF2B5EF4-FFF2-40B4-BE49-F238E27FC236}">
                <a16:creationId xmlns:a16="http://schemas.microsoft.com/office/drawing/2014/main" id="{646084D3-604E-FE44-AB11-788BF2227B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524" y="5666191"/>
            <a:ext cx="457200" cy="457200"/>
          </a:xfrm>
          <a:prstGeom prst="rect">
            <a:avLst/>
          </a:prstGeom>
        </p:spPr>
      </p:pic>
      <p:pic>
        <p:nvPicPr>
          <p:cNvPr id="54" name="Graphic 53" descr="Badge 4 with solid fill">
            <a:extLst>
              <a:ext uri="{FF2B5EF4-FFF2-40B4-BE49-F238E27FC236}">
                <a16:creationId xmlns:a16="http://schemas.microsoft.com/office/drawing/2014/main" id="{B8376260-4F8B-374E-A4FC-8A0E37A3AA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3524" y="4786145"/>
            <a:ext cx="457200" cy="457200"/>
          </a:xfrm>
          <a:prstGeom prst="rect">
            <a:avLst/>
          </a:prstGeom>
        </p:spPr>
      </p:pic>
      <p:sp>
        <p:nvSpPr>
          <p:cNvPr id="55" name="TextBox 54">
            <a:extLst>
              <a:ext uri="{FF2B5EF4-FFF2-40B4-BE49-F238E27FC236}">
                <a16:creationId xmlns:a16="http://schemas.microsoft.com/office/drawing/2014/main" id="{274BC273-4E56-2848-AE76-4B20298B0308}"/>
              </a:ext>
            </a:extLst>
          </p:cNvPr>
          <p:cNvSpPr txBox="1"/>
          <p:nvPr/>
        </p:nvSpPr>
        <p:spPr>
          <a:xfrm>
            <a:off x="1115401" y="2141545"/>
            <a:ext cx="2565995" cy="461665"/>
          </a:xfrm>
          <a:prstGeom prst="rect">
            <a:avLst/>
          </a:prstGeom>
          <a:noFill/>
        </p:spPr>
        <p:txBody>
          <a:bodyPr wrap="square" rtlCol="0">
            <a:spAutoFit/>
          </a:bodyPr>
          <a:lstStyle/>
          <a:p>
            <a:r>
              <a:rPr lang="en-US" sz="2400" dirty="0"/>
              <a:t>Salesforce (55%)</a:t>
            </a:r>
          </a:p>
        </p:txBody>
      </p:sp>
      <p:sp>
        <p:nvSpPr>
          <p:cNvPr id="56" name="TextBox 55">
            <a:extLst>
              <a:ext uri="{FF2B5EF4-FFF2-40B4-BE49-F238E27FC236}">
                <a16:creationId xmlns:a16="http://schemas.microsoft.com/office/drawing/2014/main" id="{566EAF15-8B50-6444-9EB8-F020CBF2F432}"/>
              </a:ext>
            </a:extLst>
          </p:cNvPr>
          <p:cNvSpPr txBox="1"/>
          <p:nvPr/>
        </p:nvSpPr>
        <p:spPr>
          <a:xfrm>
            <a:off x="1103366" y="3012644"/>
            <a:ext cx="2812701" cy="461665"/>
          </a:xfrm>
          <a:prstGeom prst="rect">
            <a:avLst/>
          </a:prstGeom>
          <a:noFill/>
        </p:spPr>
        <p:txBody>
          <a:bodyPr wrap="square" rtlCol="0">
            <a:spAutoFit/>
          </a:bodyPr>
          <a:lstStyle/>
          <a:p>
            <a:r>
              <a:rPr lang="en-US" sz="2400" dirty="0"/>
              <a:t>ServiceNow (19%)</a:t>
            </a:r>
          </a:p>
        </p:txBody>
      </p:sp>
      <p:sp>
        <p:nvSpPr>
          <p:cNvPr id="57" name="TextBox 56">
            <a:extLst>
              <a:ext uri="{FF2B5EF4-FFF2-40B4-BE49-F238E27FC236}">
                <a16:creationId xmlns:a16="http://schemas.microsoft.com/office/drawing/2014/main" id="{7FCCCBE2-1366-B04C-B8FB-FA1BDD6309EB}"/>
              </a:ext>
            </a:extLst>
          </p:cNvPr>
          <p:cNvSpPr txBox="1"/>
          <p:nvPr/>
        </p:nvSpPr>
        <p:spPr>
          <a:xfrm>
            <a:off x="1103366" y="4769483"/>
            <a:ext cx="2590065" cy="461665"/>
          </a:xfrm>
          <a:prstGeom prst="rect">
            <a:avLst/>
          </a:prstGeom>
          <a:noFill/>
        </p:spPr>
        <p:txBody>
          <a:bodyPr wrap="square" rtlCol="0">
            <a:spAutoFit/>
          </a:bodyPr>
          <a:lstStyle/>
          <a:p>
            <a:r>
              <a:rPr lang="en-US" sz="2400" dirty="0"/>
              <a:t>Clarabridge (8%)</a:t>
            </a:r>
          </a:p>
        </p:txBody>
      </p:sp>
      <p:sp>
        <p:nvSpPr>
          <p:cNvPr id="58" name="TextBox 57">
            <a:extLst>
              <a:ext uri="{FF2B5EF4-FFF2-40B4-BE49-F238E27FC236}">
                <a16:creationId xmlns:a16="http://schemas.microsoft.com/office/drawing/2014/main" id="{B5923452-69DA-8946-80A9-FA2A36F39A8C}"/>
              </a:ext>
            </a:extLst>
          </p:cNvPr>
          <p:cNvSpPr txBox="1"/>
          <p:nvPr/>
        </p:nvSpPr>
        <p:spPr>
          <a:xfrm>
            <a:off x="1091222" y="5647296"/>
            <a:ext cx="2124636" cy="461665"/>
          </a:xfrm>
          <a:prstGeom prst="rect">
            <a:avLst/>
          </a:prstGeom>
          <a:noFill/>
        </p:spPr>
        <p:txBody>
          <a:bodyPr wrap="square" rtlCol="0">
            <a:spAutoFit/>
          </a:bodyPr>
          <a:lstStyle/>
          <a:p>
            <a:r>
              <a:rPr lang="en-US" sz="2400" dirty="0"/>
              <a:t>Fusion (7%)</a:t>
            </a:r>
          </a:p>
        </p:txBody>
      </p:sp>
      <p:sp>
        <p:nvSpPr>
          <p:cNvPr id="59" name="TextBox 58">
            <a:extLst>
              <a:ext uri="{FF2B5EF4-FFF2-40B4-BE49-F238E27FC236}">
                <a16:creationId xmlns:a16="http://schemas.microsoft.com/office/drawing/2014/main" id="{37E3C82F-99C9-6947-B89C-F669F36F9660}"/>
              </a:ext>
            </a:extLst>
          </p:cNvPr>
          <p:cNvSpPr txBox="1"/>
          <p:nvPr/>
        </p:nvSpPr>
        <p:spPr>
          <a:xfrm>
            <a:off x="1117701" y="3906100"/>
            <a:ext cx="2590065" cy="461665"/>
          </a:xfrm>
          <a:prstGeom prst="rect">
            <a:avLst/>
          </a:prstGeom>
          <a:noFill/>
        </p:spPr>
        <p:txBody>
          <a:bodyPr wrap="square" rtlCol="0">
            <a:spAutoFit/>
          </a:bodyPr>
          <a:lstStyle/>
          <a:p>
            <a:r>
              <a:rPr lang="en-US" sz="2400" dirty="0"/>
              <a:t>Homegrown (16%)</a:t>
            </a:r>
          </a:p>
        </p:txBody>
      </p:sp>
    </p:spTree>
    <p:extLst>
      <p:ext uri="{BB962C8B-B14F-4D97-AF65-F5344CB8AC3E}">
        <p14:creationId xmlns:p14="http://schemas.microsoft.com/office/powerpoint/2010/main" val="1894299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Key Findings</a:t>
            </a:r>
          </a:p>
        </p:txBody>
      </p:sp>
      <p:sp>
        <p:nvSpPr>
          <p:cNvPr id="3" name="Content Placeholder 2">
            <a:extLst>
              <a:ext uri="{FF2B5EF4-FFF2-40B4-BE49-F238E27FC236}">
                <a16:creationId xmlns:a16="http://schemas.microsoft.com/office/drawing/2014/main" id="{3A1F3811-22DA-C140-ADD6-352620201593}"/>
              </a:ext>
            </a:extLst>
          </p:cNvPr>
          <p:cNvSpPr>
            <a:spLocks noGrp="1"/>
          </p:cNvSpPr>
          <p:nvPr>
            <p:ph idx="1"/>
          </p:nvPr>
        </p:nvSpPr>
        <p:spPr>
          <a:xfrm>
            <a:off x="540250" y="1243172"/>
            <a:ext cx="11110644" cy="5381746"/>
          </a:xfrm>
        </p:spPr>
        <p:txBody>
          <a:bodyPr>
            <a:normAutofit fontScale="92500" lnSpcReduction="20000"/>
          </a:bodyPr>
          <a:lstStyle/>
          <a:p>
            <a:r>
              <a:rPr lang="en-US" dirty="0"/>
              <a:t>72% of respondents have a quality management program and/or process in place in their contact centers.</a:t>
            </a:r>
          </a:p>
          <a:p>
            <a:r>
              <a:rPr lang="en-US" dirty="0"/>
              <a:t>66% of respondents have a performance management program and/or process in place in their contact centers.</a:t>
            </a:r>
          </a:p>
          <a:p>
            <a:pPr lvl="1"/>
            <a:r>
              <a:rPr lang="en-US" dirty="0"/>
              <a:t>Daily (11%) or weekly (17%) rewards/recognition are far less common than monthly (37%) and quarterly (30%) rewards/recognition.</a:t>
            </a:r>
          </a:p>
          <a:p>
            <a:r>
              <a:rPr lang="en-US" dirty="0"/>
              <a:t>Most contact centers provide ongoing training at all levels (beyond new-hire training), but training time is limited. On average, contact centers allocate 10 days or fewer to ongoing training annually, across all levels.</a:t>
            </a:r>
          </a:p>
          <a:p>
            <a:r>
              <a:rPr lang="en-US" dirty="0"/>
              <a:t>90% of respondents feel that new agents receive adequate training in their contact centers. </a:t>
            </a:r>
          </a:p>
          <a:p>
            <a:r>
              <a:rPr lang="en-US" dirty="0"/>
              <a:t>Two-thirds of respondents have a program or curriculum in place for grooming existing agents to take on supervisor/leadership roles in the future.</a:t>
            </a:r>
          </a:p>
          <a:p>
            <a:r>
              <a:rPr lang="en-US" dirty="0"/>
              <a:t>More than two-thirds of respondents require supervisors to complete a formal training program; the majority (84%) feel that their supervisors receive adequate training to be effective in their roles.</a:t>
            </a:r>
          </a:p>
        </p:txBody>
      </p:sp>
    </p:spTree>
    <p:extLst>
      <p:ext uri="{BB962C8B-B14F-4D97-AF65-F5344CB8AC3E}">
        <p14:creationId xmlns:p14="http://schemas.microsoft.com/office/powerpoint/2010/main" val="2316933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8C31B2-68EC-B740-86F2-2C19489E9F59}"/>
              </a:ext>
            </a:extLst>
          </p:cNvPr>
          <p:cNvSpPr>
            <a:spLocks noGrp="1"/>
          </p:cNvSpPr>
          <p:nvPr>
            <p:ph type="title"/>
          </p:nvPr>
        </p:nvSpPr>
        <p:spPr>
          <a:xfrm>
            <a:off x="427233" y="365126"/>
            <a:ext cx="11468932" cy="734210"/>
          </a:xfrm>
        </p:spPr>
        <p:txBody>
          <a:bodyPr>
            <a:normAutofit/>
          </a:bodyPr>
          <a:lstStyle/>
          <a:p>
            <a:r>
              <a:rPr lang="en-US" dirty="0"/>
              <a:t>Top 5 Omnichannel Tools</a:t>
            </a:r>
          </a:p>
        </p:txBody>
      </p:sp>
      <p:cxnSp>
        <p:nvCxnSpPr>
          <p:cNvPr id="5" name="Straight Connector 4">
            <a:extLst>
              <a:ext uri="{FF2B5EF4-FFF2-40B4-BE49-F238E27FC236}">
                <a16:creationId xmlns:a16="http://schemas.microsoft.com/office/drawing/2014/main" id="{9013A9B4-BC03-314C-870D-9F172A4387A8}"/>
              </a:ext>
            </a:extLst>
          </p:cNvPr>
          <p:cNvCxnSpPr>
            <a:cxnSpLocks/>
          </p:cNvCxnSpPr>
          <p:nvPr/>
        </p:nvCxnSpPr>
        <p:spPr>
          <a:xfrm>
            <a:off x="3811916" y="1212351"/>
            <a:ext cx="0" cy="4939067"/>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7F7CFB10-6969-D240-9EB0-95C2DD0632CA}"/>
              </a:ext>
            </a:extLst>
          </p:cNvPr>
          <p:cNvCxnSpPr>
            <a:cxnSpLocks/>
          </p:cNvCxnSpPr>
          <p:nvPr/>
        </p:nvCxnSpPr>
        <p:spPr>
          <a:xfrm>
            <a:off x="7980504" y="1212351"/>
            <a:ext cx="0" cy="4939067"/>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4E3F8DC-F7FC-AB40-B74B-BCD9F7A8E7A6}"/>
              </a:ext>
            </a:extLst>
          </p:cNvPr>
          <p:cNvSpPr txBox="1"/>
          <p:nvPr/>
        </p:nvSpPr>
        <p:spPr>
          <a:xfrm>
            <a:off x="747252" y="1298565"/>
            <a:ext cx="2372466" cy="461665"/>
          </a:xfrm>
          <a:prstGeom prst="rect">
            <a:avLst/>
          </a:prstGeom>
          <a:noFill/>
        </p:spPr>
        <p:txBody>
          <a:bodyPr wrap="square" rtlCol="0">
            <a:spAutoFit/>
          </a:bodyPr>
          <a:lstStyle/>
          <a:p>
            <a:pPr algn="ctr"/>
            <a:r>
              <a:rPr lang="en-US" sz="2400" b="1" dirty="0"/>
              <a:t>Overall</a:t>
            </a:r>
          </a:p>
        </p:txBody>
      </p:sp>
      <p:sp>
        <p:nvSpPr>
          <p:cNvPr id="17" name="TextBox 16">
            <a:extLst>
              <a:ext uri="{FF2B5EF4-FFF2-40B4-BE49-F238E27FC236}">
                <a16:creationId xmlns:a16="http://schemas.microsoft.com/office/drawing/2014/main" id="{6F353229-0F74-CF40-A139-9B9224EB5FE4}"/>
              </a:ext>
            </a:extLst>
          </p:cNvPr>
          <p:cNvSpPr txBox="1"/>
          <p:nvPr/>
        </p:nvSpPr>
        <p:spPr>
          <a:xfrm>
            <a:off x="3998000" y="1298565"/>
            <a:ext cx="3747823" cy="400110"/>
          </a:xfrm>
          <a:prstGeom prst="rect">
            <a:avLst/>
          </a:prstGeom>
          <a:noFill/>
        </p:spPr>
        <p:txBody>
          <a:bodyPr wrap="square" rtlCol="0">
            <a:spAutoFit/>
          </a:bodyPr>
          <a:lstStyle/>
          <a:p>
            <a:pPr algn="ctr"/>
            <a:r>
              <a:rPr lang="en-US" sz="2000" b="1" dirty="0"/>
              <a:t>SMBs (&lt;1k employees)</a:t>
            </a:r>
          </a:p>
        </p:txBody>
      </p:sp>
      <p:sp>
        <p:nvSpPr>
          <p:cNvPr id="18" name="TextBox 17">
            <a:extLst>
              <a:ext uri="{FF2B5EF4-FFF2-40B4-BE49-F238E27FC236}">
                <a16:creationId xmlns:a16="http://schemas.microsoft.com/office/drawing/2014/main" id="{12A2F7D3-FD67-0D42-94AF-A910AE450CF7}"/>
              </a:ext>
            </a:extLst>
          </p:cNvPr>
          <p:cNvSpPr txBox="1"/>
          <p:nvPr/>
        </p:nvSpPr>
        <p:spPr>
          <a:xfrm>
            <a:off x="8421445" y="1083121"/>
            <a:ext cx="3474720" cy="830997"/>
          </a:xfrm>
          <a:prstGeom prst="rect">
            <a:avLst/>
          </a:prstGeom>
          <a:noFill/>
        </p:spPr>
        <p:txBody>
          <a:bodyPr wrap="square" rtlCol="0">
            <a:spAutoFit/>
          </a:bodyPr>
          <a:lstStyle/>
          <a:p>
            <a:pPr algn="ctr"/>
            <a:r>
              <a:rPr lang="en-US" sz="2400" b="1" dirty="0"/>
              <a:t>Large Businesses</a:t>
            </a:r>
          </a:p>
          <a:p>
            <a:pPr algn="ctr"/>
            <a:r>
              <a:rPr lang="en-US" sz="2400" b="1" dirty="0"/>
              <a:t>(&gt;1k employees)</a:t>
            </a:r>
          </a:p>
        </p:txBody>
      </p:sp>
      <p:pic>
        <p:nvPicPr>
          <p:cNvPr id="19" name="Graphic 18" descr="Badge with solid fill">
            <a:extLst>
              <a:ext uri="{FF2B5EF4-FFF2-40B4-BE49-F238E27FC236}">
                <a16:creationId xmlns:a16="http://schemas.microsoft.com/office/drawing/2014/main" id="{655834AC-B125-4E43-884E-A26BA5985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8580" y="3026055"/>
            <a:ext cx="457200" cy="457200"/>
          </a:xfrm>
          <a:prstGeom prst="rect">
            <a:avLst/>
          </a:prstGeom>
        </p:spPr>
      </p:pic>
      <p:pic>
        <p:nvPicPr>
          <p:cNvPr id="20" name="Graphic 19" descr="Badge 3 with solid fill">
            <a:extLst>
              <a:ext uri="{FF2B5EF4-FFF2-40B4-BE49-F238E27FC236}">
                <a16:creationId xmlns:a16="http://schemas.microsoft.com/office/drawing/2014/main" id="{D06BF5CC-CAA7-0647-B234-29A7A23CCD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8580" y="3906100"/>
            <a:ext cx="457200" cy="457200"/>
          </a:xfrm>
          <a:prstGeom prst="rect">
            <a:avLst/>
          </a:prstGeom>
        </p:spPr>
      </p:pic>
      <p:pic>
        <p:nvPicPr>
          <p:cNvPr id="21" name="Graphic 20" descr="Badge 1 with solid fill">
            <a:extLst>
              <a:ext uri="{FF2B5EF4-FFF2-40B4-BE49-F238E27FC236}">
                <a16:creationId xmlns:a16="http://schemas.microsoft.com/office/drawing/2014/main" id="{BCC2C1BC-EEB8-DB42-8FB8-1867FE7CB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78580" y="2146010"/>
            <a:ext cx="457200" cy="457200"/>
          </a:xfrm>
          <a:prstGeom prst="rect">
            <a:avLst/>
          </a:prstGeom>
        </p:spPr>
      </p:pic>
      <p:pic>
        <p:nvPicPr>
          <p:cNvPr id="22" name="Graphic 21" descr="Badge 5 with solid fill">
            <a:extLst>
              <a:ext uri="{FF2B5EF4-FFF2-40B4-BE49-F238E27FC236}">
                <a16:creationId xmlns:a16="http://schemas.microsoft.com/office/drawing/2014/main" id="{DD92666F-E898-3040-A2F8-E2C5E2A392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78580" y="5666191"/>
            <a:ext cx="457200" cy="457200"/>
          </a:xfrm>
          <a:prstGeom prst="rect">
            <a:avLst/>
          </a:prstGeom>
        </p:spPr>
      </p:pic>
      <p:pic>
        <p:nvPicPr>
          <p:cNvPr id="23" name="Graphic 22" descr="Badge 4 with solid fill">
            <a:extLst>
              <a:ext uri="{FF2B5EF4-FFF2-40B4-BE49-F238E27FC236}">
                <a16:creationId xmlns:a16="http://schemas.microsoft.com/office/drawing/2014/main" id="{3E8C0BD3-EBD6-1648-A3DF-A2303D7ECF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78580" y="4786145"/>
            <a:ext cx="457200" cy="457200"/>
          </a:xfrm>
          <a:prstGeom prst="rect">
            <a:avLst/>
          </a:prstGeom>
        </p:spPr>
      </p:pic>
      <p:sp>
        <p:nvSpPr>
          <p:cNvPr id="34" name="TextBox 33">
            <a:extLst>
              <a:ext uri="{FF2B5EF4-FFF2-40B4-BE49-F238E27FC236}">
                <a16:creationId xmlns:a16="http://schemas.microsoft.com/office/drawing/2014/main" id="{88546895-8541-E04F-9D02-A600AE5B8BCB}"/>
              </a:ext>
            </a:extLst>
          </p:cNvPr>
          <p:cNvSpPr txBox="1"/>
          <p:nvPr/>
        </p:nvSpPr>
        <p:spPr>
          <a:xfrm>
            <a:off x="5070457" y="2141545"/>
            <a:ext cx="2565995" cy="461665"/>
          </a:xfrm>
          <a:prstGeom prst="rect">
            <a:avLst/>
          </a:prstGeom>
          <a:noFill/>
        </p:spPr>
        <p:txBody>
          <a:bodyPr wrap="square" rtlCol="0">
            <a:spAutoFit/>
          </a:bodyPr>
          <a:lstStyle/>
          <a:p>
            <a:r>
              <a:rPr lang="en-US" sz="2400" dirty="0"/>
              <a:t>Salesforce (32%)</a:t>
            </a:r>
          </a:p>
        </p:txBody>
      </p:sp>
      <p:sp>
        <p:nvSpPr>
          <p:cNvPr id="35" name="TextBox 34">
            <a:extLst>
              <a:ext uri="{FF2B5EF4-FFF2-40B4-BE49-F238E27FC236}">
                <a16:creationId xmlns:a16="http://schemas.microsoft.com/office/drawing/2014/main" id="{26E9E079-1782-A249-BD2E-7D06D5E5EF1E}"/>
              </a:ext>
            </a:extLst>
          </p:cNvPr>
          <p:cNvSpPr txBox="1"/>
          <p:nvPr/>
        </p:nvSpPr>
        <p:spPr>
          <a:xfrm>
            <a:off x="5058422" y="3012644"/>
            <a:ext cx="2812701" cy="461665"/>
          </a:xfrm>
          <a:prstGeom prst="rect">
            <a:avLst/>
          </a:prstGeom>
          <a:noFill/>
        </p:spPr>
        <p:txBody>
          <a:bodyPr wrap="square" rtlCol="0">
            <a:spAutoFit/>
          </a:bodyPr>
          <a:lstStyle/>
          <a:p>
            <a:r>
              <a:rPr lang="en-US" sz="2400" dirty="0"/>
              <a:t>Oracle (29%)</a:t>
            </a:r>
          </a:p>
        </p:txBody>
      </p:sp>
      <p:sp>
        <p:nvSpPr>
          <p:cNvPr id="36" name="TextBox 35">
            <a:extLst>
              <a:ext uri="{FF2B5EF4-FFF2-40B4-BE49-F238E27FC236}">
                <a16:creationId xmlns:a16="http://schemas.microsoft.com/office/drawing/2014/main" id="{52B59551-5A3F-1948-B739-29DF10CBE60F}"/>
              </a:ext>
            </a:extLst>
          </p:cNvPr>
          <p:cNvSpPr txBox="1"/>
          <p:nvPr/>
        </p:nvSpPr>
        <p:spPr>
          <a:xfrm>
            <a:off x="5058422" y="4769483"/>
            <a:ext cx="2590065" cy="461665"/>
          </a:xfrm>
          <a:prstGeom prst="rect">
            <a:avLst/>
          </a:prstGeom>
          <a:noFill/>
        </p:spPr>
        <p:txBody>
          <a:bodyPr wrap="square" rtlCol="0">
            <a:spAutoFit/>
          </a:bodyPr>
          <a:lstStyle/>
          <a:p>
            <a:r>
              <a:rPr lang="en-US" sz="2400" dirty="0"/>
              <a:t>Calabrio (9%)</a:t>
            </a:r>
          </a:p>
        </p:txBody>
      </p:sp>
      <p:sp>
        <p:nvSpPr>
          <p:cNvPr id="37" name="TextBox 36">
            <a:extLst>
              <a:ext uri="{FF2B5EF4-FFF2-40B4-BE49-F238E27FC236}">
                <a16:creationId xmlns:a16="http://schemas.microsoft.com/office/drawing/2014/main" id="{F8426E61-7580-6743-8DEA-84185D24C4B2}"/>
              </a:ext>
            </a:extLst>
          </p:cNvPr>
          <p:cNvSpPr txBox="1"/>
          <p:nvPr/>
        </p:nvSpPr>
        <p:spPr>
          <a:xfrm>
            <a:off x="5046278" y="5647296"/>
            <a:ext cx="2124636" cy="461665"/>
          </a:xfrm>
          <a:prstGeom prst="rect">
            <a:avLst/>
          </a:prstGeom>
          <a:noFill/>
        </p:spPr>
        <p:txBody>
          <a:bodyPr wrap="square" rtlCol="0">
            <a:spAutoFit/>
          </a:bodyPr>
          <a:lstStyle/>
          <a:p>
            <a:r>
              <a:rPr lang="en-US" sz="2400" dirty="0"/>
              <a:t>Aspect (9%)</a:t>
            </a:r>
          </a:p>
        </p:txBody>
      </p:sp>
      <p:pic>
        <p:nvPicPr>
          <p:cNvPr id="39" name="Graphic 38" descr="Badge with solid fill">
            <a:extLst>
              <a:ext uri="{FF2B5EF4-FFF2-40B4-BE49-F238E27FC236}">
                <a16:creationId xmlns:a16="http://schemas.microsoft.com/office/drawing/2014/main" id="{46D4FC94-E1F0-9A47-BEE3-88FFD14408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9687" y="3011625"/>
            <a:ext cx="457200" cy="457200"/>
          </a:xfrm>
          <a:prstGeom prst="rect">
            <a:avLst/>
          </a:prstGeom>
        </p:spPr>
      </p:pic>
      <p:pic>
        <p:nvPicPr>
          <p:cNvPr id="40" name="Graphic 39" descr="Badge 3 with solid fill">
            <a:extLst>
              <a:ext uri="{FF2B5EF4-FFF2-40B4-BE49-F238E27FC236}">
                <a16:creationId xmlns:a16="http://schemas.microsoft.com/office/drawing/2014/main" id="{FAFC3554-6539-E546-BBC6-5F702CD6B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9687" y="3891670"/>
            <a:ext cx="457200" cy="457200"/>
          </a:xfrm>
          <a:prstGeom prst="rect">
            <a:avLst/>
          </a:prstGeom>
        </p:spPr>
      </p:pic>
      <p:pic>
        <p:nvPicPr>
          <p:cNvPr id="41" name="Graphic 40" descr="Badge 1 with solid fill">
            <a:extLst>
              <a:ext uri="{FF2B5EF4-FFF2-40B4-BE49-F238E27FC236}">
                <a16:creationId xmlns:a16="http://schemas.microsoft.com/office/drawing/2014/main" id="{B01CC5CC-8DC5-B146-B595-D766C9E969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9687" y="2131580"/>
            <a:ext cx="457200" cy="457200"/>
          </a:xfrm>
          <a:prstGeom prst="rect">
            <a:avLst/>
          </a:prstGeom>
        </p:spPr>
      </p:pic>
      <p:pic>
        <p:nvPicPr>
          <p:cNvPr id="42" name="Graphic 41" descr="Badge 5 with solid fill">
            <a:extLst>
              <a:ext uri="{FF2B5EF4-FFF2-40B4-BE49-F238E27FC236}">
                <a16:creationId xmlns:a16="http://schemas.microsoft.com/office/drawing/2014/main" id="{9CBFCC25-6924-6A44-922F-265E3E04A8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29687" y="5651761"/>
            <a:ext cx="457200" cy="457200"/>
          </a:xfrm>
          <a:prstGeom prst="rect">
            <a:avLst/>
          </a:prstGeom>
        </p:spPr>
      </p:pic>
      <p:pic>
        <p:nvPicPr>
          <p:cNvPr id="43" name="Graphic 42" descr="Badge 4 with solid fill">
            <a:extLst>
              <a:ext uri="{FF2B5EF4-FFF2-40B4-BE49-F238E27FC236}">
                <a16:creationId xmlns:a16="http://schemas.microsoft.com/office/drawing/2014/main" id="{BF9384E0-0219-7B46-8CA7-1CCC5F4E15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29687" y="4771715"/>
            <a:ext cx="457200" cy="457200"/>
          </a:xfrm>
          <a:prstGeom prst="rect">
            <a:avLst/>
          </a:prstGeom>
        </p:spPr>
      </p:pic>
      <p:sp>
        <p:nvSpPr>
          <p:cNvPr id="44" name="TextBox 43">
            <a:extLst>
              <a:ext uri="{FF2B5EF4-FFF2-40B4-BE49-F238E27FC236}">
                <a16:creationId xmlns:a16="http://schemas.microsoft.com/office/drawing/2014/main" id="{BC8CC170-7485-2A49-8FA1-E7A77BD9C477}"/>
              </a:ext>
            </a:extLst>
          </p:cNvPr>
          <p:cNvSpPr txBox="1"/>
          <p:nvPr/>
        </p:nvSpPr>
        <p:spPr>
          <a:xfrm>
            <a:off x="9321564" y="2127115"/>
            <a:ext cx="2623035" cy="461665"/>
          </a:xfrm>
          <a:prstGeom prst="rect">
            <a:avLst/>
          </a:prstGeom>
          <a:noFill/>
        </p:spPr>
        <p:txBody>
          <a:bodyPr wrap="square" rtlCol="0">
            <a:spAutoFit/>
          </a:bodyPr>
          <a:lstStyle/>
          <a:p>
            <a:r>
              <a:rPr lang="en-US" sz="2400" dirty="0"/>
              <a:t>Salesforce (37%)</a:t>
            </a:r>
          </a:p>
        </p:txBody>
      </p:sp>
      <p:sp>
        <p:nvSpPr>
          <p:cNvPr id="45" name="TextBox 44">
            <a:extLst>
              <a:ext uri="{FF2B5EF4-FFF2-40B4-BE49-F238E27FC236}">
                <a16:creationId xmlns:a16="http://schemas.microsoft.com/office/drawing/2014/main" id="{7869E7D9-7B21-5E4A-B33E-3807FA964A63}"/>
              </a:ext>
            </a:extLst>
          </p:cNvPr>
          <p:cNvSpPr txBox="1"/>
          <p:nvPr/>
        </p:nvSpPr>
        <p:spPr>
          <a:xfrm>
            <a:off x="9309530" y="2998214"/>
            <a:ext cx="2124636" cy="461665"/>
          </a:xfrm>
          <a:prstGeom prst="rect">
            <a:avLst/>
          </a:prstGeom>
          <a:noFill/>
        </p:spPr>
        <p:txBody>
          <a:bodyPr wrap="square" rtlCol="0">
            <a:spAutoFit/>
          </a:bodyPr>
          <a:lstStyle/>
          <a:p>
            <a:r>
              <a:rPr lang="en-US" sz="2400" dirty="0"/>
              <a:t>Oracle (27%)</a:t>
            </a:r>
          </a:p>
        </p:txBody>
      </p:sp>
      <p:sp>
        <p:nvSpPr>
          <p:cNvPr id="46" name="TextBox 45">
            <a:extLst>
              <a:ext uri="{FF2B5EF4-FFF2-40B4-BE49-F238E27FC236}">
                <a16:creationId xmlns:a16="http://schemas.microsoft.com/office/drawing/2014/main" id="{4C4573DE-8F0D-4547-943B-F2C2CA3F534D}"/>
              </a:ext>
            </a:extLst>
          </p:cNvPr>
          <p:cNvSpPr txBox="1"/>
          <p:nvPr/>
        </p:nvSpPr>
        <p:spPr>
          <a:xfrm>
            <a:off x="9309529" y="3903867"/>
            <a:ext cx="2543603" cy="461665"/>
          </a:xfrm>
          <a:prstGeom prst="rect">
            <a:avLst/>
          </a:prstGeom>
          <a:noFill/>
        </p:spPr>
        <p:txBody>
          <a:bodyPr wrap="square" rtlCol="0">
            <a:spAutoFit/>
          </a:bodyPr>
          <a:lstStyle/>
          <a:p>
            <a:r>
              <a:rPr lang="en-US" sz="2400" dirty="0"/>
              <a:t>RingCentral (18%)</a:t>
            </a:r>
          </a:p>
        </p:txBody>
      </p:sp>
      <p:sp>
        <p:nvSpPr>
          <p:cNvPr id="47" name="TextBox 46">
            <a:extLst>
              <a:ext uri="{FF2B5EF4-FFF2-40B4-BE49-F238E27FC236}">
                <a16:creationId xmlns:a16="http://schemas.microsoft.com/office/drawing/2014/main" id="{D5CF49B2-219E-BB44-BC36-7B4E38ACFA8A}"/>
              </a:ext>
            </a:extLst>
          </p:cNvPr>
          <p:cNvSpPr txBox="1"/>
          <p:nvPr/>
        </p:nvSpPr>
        <p:spPr>
          <a:xfrm>
            <a:off x="9297384" y="4781680"/>
            <a:ext cx="2623029" cy="461665"/>
          </a:xfrm>
          <a:prstGeom prst="rect">
            <a:avLst/>
          </a:prstGeom>
          <a:noFill/>
        </p:spPr>
        <p:txBody>
          <a:bodyPr wrap="square" rtlCol="0">
            <a:spAutoFit/>
          </a:bodyPr>
          <a:lstStyle/>
          <a:p>
            <a:r>
              <a:rPr lang="en-US" sz="2400" dirty="0"/>
              <a:t>Five9 (15%)</a:t>
            </a:r>
          </a:p>
        </p:txBody>
      </p:sp>
      <p:sp>
        <p:nvSpPr>
          <p:cNvPr id="48" name="TextBox 47">
            <a:extLst>
              <a:ext uri="{FF2B5EF4-FFF2-40B4-BE49-F238E27FC236}">
                <a16:creationId xmlns:a16="http://schemas.microsoft.com/office/drawing/2014/main" id="{87AA804C-F1F7-9F4E-A171-DF471B4B78B4}"/>
              </a:ext>
            </a:extLst>
          </p:cNvPr>
          <p:cNvSpPr txBox="1"/>
          <p:nvPr/>
        </p:nvSpPr>
        <p:spPr>
          <a:xfrm>
            <a:off x="9287447" y="5659493"/>
            <a:ext cx="2124636" cy="461665"/>
          </a:xfrm>
          <a:prstGeom prst="rect">
            <a:avLst/>
          </a:prstGeom>
          <a:noFill/>
        </p:spPr>
        <p:txBody>
          <a:bodyPr wrap="square" rtlCol="0">
            <a:spAutoFit/>
          </a:bodyPr>
          <a:lstStyle/>
          <a:p>
            <a:r>
              <a:rPr lang="en-US" sz="2400" dirty="0"/>
              <a:t>8x8 (15%)</a:t>
            </a:r>
          </a:p>
        </p:txBody>
      </p:sp>
      <p:sp>
        <p:nvSpPr>
          <p:cNvPr id="49" name="TextBox 48">
            <a:extLst>
              <a:ext uri="{FF2B5EF4-FFF2-40B4-BE49-F238E27FC236}">
                <a16:creationId xmlns:a16="http://schemas.microsoft.com/office/drawing/2014/main" id="{2E6412DD-7E63-FD41-931D-3DD91AF873B5}"/>
              </a:ext>
            </a:extLst>
          </p:cNvPr>
          <p:cNvSpPr txBox="1"/>
          <p:nvPr/>
        </p:nvSpPr>
        <p:spPr>
          <a:xfrm>
            <a:off x="5030549" y="3906100"/>
            <a:ext cx="2590065" cy="461665"/>
          </a:xfrm>
          <a:prstGeom prst="rect">
            <a:avLst/>
          </a:prstGeom>
          <a:noFill/>
        </p:spPr>
        <p:txBody>
          <a:bodyPr wrap="square" rtlCol="0">
            <a:spAutoFit/>
          </a:bodyPr>
          <a:lstStyle/>
          <a:p>
            <a:r>
              <a:rPr lang="en-US" sz="2400" dirty="0"/>
              <a:t>Five9 (12%)</a:t>
            </a:r>
          </a:p>
        </p:txBody>
      </p:sp>
      <p:pic>
        <p:nvPicPr>
          <p:cNvPr id="38" name="Graphic 37" descr="Badge with solid fill">
            <a:extLst>
              <a:ext uri="{FF2B5EF4-FFF2-40B4-BE49-F238E27FC236}">
                <a16:creationId xmlns:a16="http://schemas.microsoft.com/office/drawing/2014/main" id="{618F2FAB-860D-8141-AD1A-DE01A40E29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029" y="3011625"/>
            <a:ext cx="457200" cy="457200"/>
          </a:xfrm>
          <a:prstGeom prst="rect">
            <a:avLst/>
          </a:prstGeom>
        </p:spPr>
      </p:pic>
      <p:pic>
        <p:nvPicPr>
          <p:cNvPr id="60" name="Graphic 59" descr="Badge 3 with solid fill">
            <a:extLst>
              <a:ext uri="{FF2B5EF4-FFF2-40B4-BE49-F238E27FC236}">
                <a16:creationId xmlns:a16="http://schemas.microsoft.com/office/drawing/2014/main" id="{7694C060-7A68-EE46-9FA4-7C88499F5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029" y="3891670"/>
            <a:ext cx="457200" cy="457200"/>
          </a:xfrm>
          <a:prstGeom prst="rect">
            <a:avLst/>
          </a:prstGeom>
        </p:spPr>
      </p:pic>
      <p:pic>
        <p:nvPicPr>
          <p:cNvPr id="61" name="Graphic 60" descr="Badge 1 with solid fill">
            <a:extLst>
              <a:ext uri="{FF2B5EF4-FFF2-40B4-BE49-F238E27FC236}">
                <a16:creationId xmlns:a16="http://schemas.microsoft.com/office/drawing/2014/main" id="{D243380E-9318-6B4E-BD88-2117510641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029" y="2131580"/>
            <a:ext cx="457200" cy="457200"/>
          </a:xfrm>
          <a:prstGeom prst="rect">
            <a:avLst/>
          </a:prstGeom>
        </p:spPr>
      </p:pic>
      <p:pic>
        <p:nvPicPr>
          <p:cNvPr id="62" name="Graphic 61" descr="Badge 5 with solid fill">
            <a:extLst>
              <a:ext uri="{FF2B5EF4-FFF2-40B4-BE49-F238E27FC236}">
                <a16:creationId xmlns:a16="http://schemas.microsoft.com/office/drawing/2014/main" id="{B98827D9-2E0B-3F47-A1B9-122B2D6A19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029" y="5651761"/>
            <a:ext cx="457200" cy="457200"/>
          </a:xfrm>
          <a:prstGeom prst="rect">
            <a:avLst/>
          </a:prstGeom>
        </p:spPr>
      </p:pic>
      <p:pic>
        <p:nvPicPr>
          <p:cNvPr id="63" name="Graphic 62" descr="Badge 4 with solid fill">
            <a:extLst>
              <a:ext uri="{FF2B5EF4-FFF2-40B4-BE49-F238E27FC236}">
                <a16:creationId xmlns:a16="http://schemas.microsoft.com/office/drawing/2014/main" id="{7D6F52ED-B30C-044F-96B8-32749AEE04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9029" y="4771715"/>
            <a:ext cx="457200" cy="457200"/>
          </a:xfrm>
          <a:prstGeom prst="rect">
            <a:avLst/>
          </a:prstGeom>
        </p:spPr>
      </p:pic>
      <p:sp>
        <p:nvSpPr>
          <p:cNvPr id="64" name="TextBox 63">
            <a:extLst>
              <a:ext uri="{FF2B5EF4-FFF2-40B4-BE49-F238E27FC236}">
                <a16:creationId xmlns:a16="http://schemas.microsoft.com/office/drawing/2014/main" id="{A382078B-7A3D-6D48-95D0-0AD844A412FE}"/>
              </a:ext>
            </a:extLst>
          </p:cNvPr>
          <p:cNvSpPr txBox="1"/>
          <p:nvPr/>
        </p:nvSpPr>
        <p:spPr>
          <a:xfrm>
            <a:off x="1120906" y="2127115"/>
            <a:ext cx="2623035" cy="461665"/>
          </a:xfrm>
          <a:prstGeom prst="rect">
            <a:avLst/>
          </a:prstGeom>
          <a:noFill/>
        </p:spPr>
        <p:txBody>
          <a:bodyPr wrap="square" rtlCol="0">
            <a:spAutoFit/>
          </a:bodyPr>
          <a:lstStyle/>
          <a:p>
            <a:r>
              <a:rPr lang="en-US" sz="2400" dirty="0"/>
              <a:t>Salesforce (35%)</a:t>
            </a:r>
          </a:p>
        </p:txBody>
      </p:sp>
      <p:sp>
        <p:nvSpPr>
          <p:cNvPr id="65" name="TextBox 64">
            <a:extLst>
              <a:ext uri="{FF2B5EF4-FFF2-40B4-BE49-F238E27FC236}">
                <a16:creationId xmlns:a16="http://schemas.microsoft.com/office/drawing/2014/main" id="{4DF7D13B-A5B9-E547-9151-B9F70C8C72B9}"/>
              </a:ext>
            </a:extLst>
          </p:cNvPr>
          <p:cNvSpPr txBox="1"/>
          <p:nvPr/>
        </p:nvSpPr>
        <p:spPr>
          <a:xfrm>
            <a:off x="1108872" y="2998214"/>
            <a:ext cx="2124636" cy="461665"/>
          </a:xfrm>
          <a:prstGeom prst="rect">
            <a:avLst/>
          </a:prstGeom>
          <a:noFill/>
        </p:spPr>
        <p:txBody>
          <a:bodyPr wrap="square" rtlCol="0">
            <a:spAutoFit/>
          </a:bodyPr>
          <a:lstStyle/>
          <a:p>
            <a:r>
              <a:rPr lang="en-US" sz="2400" dirty="0"/>
              <a:t>Oracle (27%)</a:t>
            </a:r>
          </a:p>
        </p:txBody>
      </p:sp>
      <p:sp>
        <p:nvSpPr>
          <p:cNvPr id="66" name="TextBox 65">
            <a:extLst>
              <a:ext uri="{FF2B5EF4-FFF2-40B4-BE49-F238E27FC236}">
                <a16:creationId xmlns:a16="http://schemas.microsoft.com/office/drawing/2014/main" id="{D7009324-E50C-554A-9EF7-23FC4D3EE318}"/>
              </a:ext>
            </a:extLst>
          </p:cNvPr>
          <p:cNvSpPr txBox="1"/>
          <p:nvPr/>
        </p:nvSpPr>
        <p:spPr>
          <a:xfrm>
            <a:off x="1108872" y="3903867"/>
            <a:ext cx="2124636" cy="461665"/>
          </a:xfrm>
          <a:prstGeom prst="rect">
            <a:avLst/>
          </a:prstGeom>
          <a:noFill/>
        </p:spPr>
        <p:txBody>
          <a:bodyPr wrap="square" rtlCol="0">
            <a:spAutoFit/>
          </a:bodyPr>
          <a:lstStyle/>
          <a:p>
            <a:r>
              <a:rPr lang="en-US" sz="2400" dirty="0"/>
              <a:t>Five9 (14%)</a:t>
            </a:r>
          </a:p>
        </p:txBody>
      </p:sp>
      <p:sp>
        <p:nvSpPr>
          <p:cNvPr id="67" name="TextBox 66">
            <a:extLst>
              <a:ext uri="{FF2B5EF4-FFF2-40B4-BE49-F238E27FC236}">
                <a16:creationId xmlns:a16="http://schemas.microsoft.com/office/drawing/2014/main" id="{6514752D-4A26-6449-B6DE-C1EFD20AD025}"/>
              </a:ext>
            </a:extLst>
          </p:cNvPr>
          <p:cNvSpPr txBox="1"/>
          <p:nvPr/>
        </p:nvSpPr>
        <p:spPr>
          <a:xfrm>
            <a:off x="1096726" y="4781680"/>
            <a:ext cx="2623029" cy="461665"/>
          </a:xfrm>
          <a:prstGeom prst="rect">
            <a:avLst/>
          </a:prstGeom>
          <a:noFill/>
        </p:spPr>
        <p:txBody>
          <a:bodyPr wrap="square" rtlCol="0">
            <a:spAutoFit/>
          </a:bodyPr>
          <a:lstStyle/>
          <a:p>
            <a:r>
              <a:rPr lang="en-US" sz="2400" dirty="0"/>
              <a:t>RingCentral (13%)</a:t>
            </a:r>
          </a:p>
        </p:txBody>
      </p:sp>
      <p:sp>
        <p:nvSpPr>
          <p:cNvPr id="68" name="TextBox 67">
            <a:extLst>
              <a:ext uri="{FF2B5EF4-FFF2-40B4-BE49-F238E27FC236}">
                <a16:creationId xmlns:a16="http://schemas.microsoft.com/office/drawing/2014/main" id="{33653207-82E2-634A-8297-E20B18DC8ED2}"/>
              </a:ext>
            </a:extLst>
          </p:cNvPr>
          <p:cNvSpPr txBox="1"/>
          <p:nvPr/>
        </p:nvSpPr>
        <p:spPr>
          <a:xfrm>
            <a:off x="1086789" y="5659493"/>
            <a:ext cx="2124636" cy="461665"/>
          </a:xfrm>
          <a:prstGeom prst="rect">
            <a:avLst/>
          </a:prstGeom>
          <a:noFill/>
        </p:spPr>
        <p:txBody>
          <a:bodyPr wrap="square" rtlCol="0">
            <a:spAutoFit/>
          </a:bodyPr>
          <a:lstStyle/>
          <a:p>
            <a:r>
              <a:rPr lang="en-US" sz="2400" dirty="0"/>
              <a:t>8x8 (11%)</a:t>
            </a:r>
          </a:p>
        </p:txBody>
      </p:sp>
    </p:spTree>
    <p:extLst>
      <p:ext uri="{BB962C8B-B14F-4D97-AF65-F5344CB8AC3E}">
        <p14:creationId xmlns:p14="http://schemas.microsoft.com/office/powerpoint/2010/main" val="4023473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70AA39-73DA-5A46-9D1C-2544F9047A86}"/>
              </a:ext>
            </a:extLst>
          </p:cNvPr>
          <p:cNvSpPr>
            <a:spLocks noGrp="1"/>
          </p:cNvSpPr>
          <p:nvPr>
            <p:ph type="title"/>
          </p:nvPr>
        </p:nvSpPr>
        <p:spPr>
          <a:xfrm>
            <a:off x="427232" y="365126"/>
            <a:ext cx="11585473" cy="734210"/>
          </a:xfrm>
        </p:spPr>
        <p:txBody>
          <a:bodyPr>
            <a:normAutofit/>
          </a:bodyPr>
          <a:lstStyle/>
          <a:p>
            <a:r>
              <a:rPr lang="en-US" dirty="0"/>
              <a:t>Factors Motivating Implementations and Upgrades</a:t>
            </a:r>
          </a:p>
        </p:txBody>
      </p:sp>
      <p:graphicFrame>
        <p:nvGraphicFramePr>
          <p:cNvPr id="5" name="Chart 4">
            <a:extLst>
              <a:ext uri="{FF2B5EF4-FFF2-40B4-BE49-F238E27FC236}">
                <a16:creationId xmlns:a16="http://schemas.microsoft.com/office/drawing/2014/main" id="{D39EE846-3CA4-8446-8F81-E84CE91FCAB5}"/>
              </a:ext>
            </a:extLst>
          </p:cNvPr>
          <p:cNvGraphicFramePr/>
          <p:nvPr>
            <p:extLst>
              <p:ext uri="{D42A27DB-BD31-4B8C-83A1-F6EECF244321}">
                <p14:modId xmlns:p14="http://schemas.microsoft.com/office/powerpoint/2010/main" val="511819999"/>
              </p:ext>
            </p:extLst>
          </p:nvPr>
        </p:nvGraphicFramePr>
        <p:xfrm>
          <a:off x="427232" y="1099336"/>
          <a:ext cx="11337536" cy="53283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8503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70AA39-73DA-5A46-9D1C-2544F9047A86}"/>
              </a:ext>
            </a:extLst>
          </p:cNvPr>
          <p:cNvSpPr>
            <a:spLocks noGrp="1"/>
          </p:cNvSpPr>
          <p:nvPr>
            <p:ph type="title"/>
          </p:nvPr>
        </p:nvSpPr>
        <p:spPr>
          <a:xfrm>
            <a:off x="427232" y="365126"/>
            <a:ext cx="11585473" cy="734210"/>
          </a:xfrm>
        </p:spPr>
        <p:txBody>
          <a:bodyPr>
            <a:normAutofit/>
          </a:bodyPr>
          <a:lstStyle/>
          <a:p>
            <a:r>
              <a:rPr lang="en-US" dirty="0"/>
              <a:t>Average Length of Procurement Cycle</a:t>
            </a:r>
            <a:r>
              <a:rPr lang="en-US" baseline="30000" dirty="0"/>
              <a:t>*</a:t>
            </a:r>
          </a:p>
        </p:txBody>
      </p:sp>
      <p:graphicFrame>
        <p:nvGraphicFramePr>
          <p:cNvPr id="6" name="Chart 5">
            <a:extLst>
              <a:ext uri="{FF2B5EF4-FFF2-40B4-BE49-F238E27FC236}">
                <a16:creationId xmlns:a16="http://schemas.microsoft.com/office/drawing/2014/main" id="{C6FDD6B6-FF29-C34C-9872-BE32956D43A1}"/>
              </a:ext>
            </a:extLst>
          </p:cNvPr>
          <p:cNvGraphicFramePr/>
          <p:nvPr>
            <p:extLst>
              <p:ext uri="{D42A27DB-BD31-4B8C-83A1-F6EECF244321}">
                <p14:modId xmlns:p14="http://schemas.microsoft.com/office/powerpoint/2010/main" val="1202864064"/>
              </p:ext>
            </p:extLst>
          </p:nvPr>
        </p:nvGraphicFramePr>
        <p:xfrm>
          <a:off x="878129" y="1201497"/>
          <a:ext cx="10435742" cy="510963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EC4EA89-665F-1C49-8069-A4B71E7D6188}"/>
              </a:ext>
            </a:extLst>
          </p:cNvPr>
          <p:cNvSpPr txBox="1"/>
          <p:nvPr/>
        </p:nvSpPr>
        <p:spPr>
          <a:xfrm>
            <a:off x="6219968" y="5934635"/>
            <a:ext cx="5567082" cy="276999"/>
          </a:xfrm>
          <a:prstGeom prst="rect">
            <a:avLst/>
          </a:prstGeom>
          <a:noFill/>
        </p:spPr>
        <p:txBody>
          <a:bodyPr wrap="square" rtlCol="0">
            <a:spAutoFit/>
          </a:bodyPr>
          <a:lstStyle/>
          <a:p>
            <a:pPr algn="r"/>
            <a:r>
              <a:rPr lang="en-US" sz="1200" i="1" dirty="0">
                <a:solidFill>
                  <a:schemeClr val="bg1">
                    <a:lumMod val="50000"/>
                  </a:schemeClr>
                </a:solidFill>
              </a:rPr>
              <a:t>* From need identification to vendor selection, does not include implementation</a:t>
            </a:r>
          </a:p>
        </p:txBody>
      </p:sp>
    </p:spTree>
    <p:extLst>
      <p:ext uri="{BB962C8B-B14F-4D97-AF65-F5344CB8AC3E}">
        <p14:creationId xmlns:p14="http://schemas.microsoft.com/office/powerpoint/2010/main" val="1272786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03A49B-6A32-324E-A56A-5F94DBBF5D7A}"/>
              </a:ext>
            </a:extLst>
          </p:cNvPr>
          <p:cNvSpPr>
            <a:spLocks noGrp="1"/>
          </p:cNvSpPr>
          <p:nvPr>
            <p:ph type="body" idx="1"/>
          </p:nvPr>
        </p:nvSpPr>
        <p:spPr/>
        <p:txBody>
          <a:bodyPr/>
          <a:lstStyle/>
          <a:p>
            <a:r>
              <a:rPr lang="en-US" dirty="0"/>
              <a:t>Demographics</a:t>
            </a:r>
          </a:p>
        </p:txBody>
      </p:sp>
    </p:spTree>
    <p:extLst>
      <p:ext uri="{BB962C8B-B14F-4D97-AF65-F5344CB8AC3E}">
        <p14:creationId xmlns:p14="http://schemas.microsoft.com/office/powerpoint/2010/main" val="3980453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1984BD-EFA5-8747-ADC7-319F72B16706}"/>
              </a:ext>
            </a:extLst>
          </p:cNvPr>
          <p:cNvSpPr txBox="1">
            <a:spLocks/>
          </p:cNvSpPr>
          <p:nvPr/>
        </p:nvSpPr>
        <p:spPr>
          <a:xfrm>
            <a:off x="427233" y="365126"/>
            <a:ext cx="10515600" cy="734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a:lstStyle>
          <a:p>
            <a:r>
              <a:rPr lang="en-US" dirty="0"/>
              <a:t>Industries Represented</a:t>
            </a:r>
          </a:p>
        </p:txBody>
      </p:sp>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AD2208EB-3748-5F44-979F-0217C8F1DD44}"/>
                  </a:ext>
                </a:extLst>
              </p:cNvPr>
              <p:cNvGraphicFramePr/>
              <p:nvPr>
                <p:extLst>
                  <p:ext uri="{D42A27DB-BD31-4B8C-83A1-F6EECF244321}">
                    <p14:modId xmlns:p14="http://schemas.microsoft.com/office/powerpoint/2010/main" val="1149890751"/>
                  </p:ext>
                </p:extLst>
              </p:nvPr>
            </p:nvGraphicFramePr>
            <p:xfrm>
              <a:off x="427233" y="1099336"/>
              <a:ext cx="11230512" cy="519872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Chart 7">
                <a:extLst>
                  <a:ext uri="{FF2B5EF4-FFF2-40B4-BE49-F238E27FC236}">
                    <a16:creationId xmlns:a16="http://schemas.microsoft.com/office/drawing/2014/main" id="{AD2208EB-3748-5F44-979F-0217C8F1DD44}"/>
                  </a:ext>
                </a:extLst>
              </p:cNvPr>
              <p:cNvPicPr>
                <a:picLocks noGrp="1" noRot="1" noChangeAspect="1" noMove="1" noResize="1" noEditPoints="1" noAdjustHandles="1" noChangeArrowheads="1" noChangeShapeType="1"/>
              </p:cNvPicPr>
              <p:nvPr/>
            </p:nvPicPr>
            <p:blipFill>
              <a:blip r:embed="rId3"/>
              <a:stretch>
                <a:fillRect/>
              </a:stretch>
            </p:blipFill>
            <p:spPr>
              <a:xfrm>
                <a:off x="427233" y="1099336"/>
                <a:ext cx="11230512" cy="5198722"/>
              </a:xfrm>
              <a:prstGeom prst="rect">
                <a:avLst/>
              </a:prstGeom>
            </p:spPr>
          </p:pic>
        </mc:Fallback>
      </mc:AlternateContent>
    </p:spTree>
    <p:extLst>
      <p:ext uri="{BB962C8B-B14F-4D97-AF65-F5344CB8AC3E}">
        <p14:creationId xmlns:p14="http://schemas.microsoft.com/office/powerpoint/2010/main" val="3321348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Contact Center + Company Size</a:t>
            </a:r>
          </a:p>
        </p:txBody>
      </p:sp>
      <p:graphicFrame>
        <p:nvGraphicFramePr>
          <p:cNvPr id="3" name="Chart 2">
            <a:extLst>
              <a:ext uri="{FF2B5EF4-FFF2-40B4-BE49-F238E27FC236}">
                <a16:creationId xmlns:a16="http://schemas.microsoft.com/office/drawing/2014/main" id="{E591A56F-A6F8-1048-AE1D-8CAEB2C7E056}"/>
              </a:ext>
            </a:extLst>
          </p:cNvPr>
          <p:cNvGraphicFramePr/>
          <p:nvPr>
            <p:extLst>
              <p:ext uri="{D42A27DB-BD31-4B8C-83A1-F6EECF244321}">
                <p14:modId xmlns:p14="http://schemas.microsoft.com/office/powerpoint/2010/main" val="3807189151"/>
              </p:ext>
            </p:extLst>
          </p:nvPr>
        </p:nvGraphicFramePr>
        <p:xfrm>
          <a:off x="593618" y="1099336"/>
          <a:ext cx="5266077" cy="4880224"/>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4239F201-3B25-D54F-98B6-5867840C9DCE}"/>
              </a:ext>
            </a:extLst>
          </p:cNvPr>
          <p:cNvCxnSpPr>
            <a:cxnSpLocks/>
          </p:cNvCxnSpPr>
          <p:nvPr/>
        </p:nvCxnSpPr>
        <p:spPr>
          <a:xfrm>
            <a:off x="6096000" y="1212351"/>
            <a:ext cx="0" cy="4939067"/>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6" name="Chart 5">
            <a:extLst>
              <a:ext uri="{FF2B5EF4-FFF2-40B4-BE49-F238E27FC236}">
                <a16:creationId xmlns:a16="http://schemas.microsoft.com/office/drawing/2014/main" id="{516AA641-8294-6B4A-863A-C594A18F5D82}"/>
              </a:ext>
            </a:extLst>
          </p:cNvPr>
          <p:cNvGraphicFramePr/>
          <p:nvPr>
            <p:extLst>
              <p:ext uri="{D42A27DB-BD31-4B8C-83A1-F6EECF244321}">
                <p14:modId xmlns:p14="http://schemas.microsoft.com/office/powerpoint/2010/main" val="1058927334"/>
              </p:ext>
            </p:extLst>
          </p:nvPr>
        </p:nvGraphicFramePr>
        <p:xfrm>
          <a:off x="6332306" y="1099336"/>
          <a:ext cx="5266077" cy="488022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A14A11A-1880-D64F-B1F2-B92910299F23}"/>
              </a:ext>
            </a:extLst>
          </p:cNvPr>
          <p:cNvSpPr txBox="1"/>
          <p:nvPr/>
        </p:nvSpPr>
        <p:spPr>
          <a:xfrm>
            <a:off x="2301981" y="5982319"/>
            <a:ext cx="1849349" cy="261610"/>
          </a:xfrm>
          <a:prstGeom prst="rect">
            <a:avLst/>
          </a:prstGeom>
          <a:noFill/>
        </p:spPr>
        <p:txBody>
          <a:bodyPr wrap="square" rtlCol="0">
            <a:spAutoFit/>
          </a:bodyPr>
          <a:lstStyle/>
          <a:p>
            <a:pPr algn="ctr"/>
            <a:r>
              <a:rPr lang="en-US" sz="1100" i="1" dirty="0">
                <a:solidFill>
                  <a:schemeClr val="tx1">
                    <a:lumMod val="75000"/>
                    <a:lumOff val="25000"/>
                  </a:schemeClr>
                </a:solidFill>
                <a:latin typeface="+mj-lt"/>
              </a:rPr>
              <a:t>Number of employees</a:t>
            </a:r>
          </a:p>
        </p:txBody>
      </p:sp>
      <p:sp>
        <p:nvSpPr>
          <p:cNvPr id="8" name="TextBox 7">
            <a:extLst>
              <a:ext uri="{FF2B5EF4-FFF2-40B4-BE49-F238E27FC236}">
                <a16:creationId xmlns:a16="http://schemas.microsoft.com/office/drawing/2014/main" id="{8381B586-EC7D-5449-9827-CE02207AB4C4}"/>
              </a:ext>
            </a:extLst>
          </p:cNvPr>
          <p:cNvSpPr txBox="1"/>
          <p:nvPr/>
        </p:nvSpPr>
        <p:spPr>
          <a:xfrm>
            <a:off x="8040672" y="5966484"/>
            <a:ext cx="1849349" cy="261610"/>
          </a:xfrm>
          <a:prstGeom prst="rect">
            <a:avLst/>
          </a:prstGeom>
          <a:noFill/>
        </p:spPr>
        <p:txBody>
          <a:bodyPr wrap="square" rtlCol="0">
            <a:spAutoFit/>
          </a:bodyPr>
          <a:lstStyle/>
          <a:p>
            <a:pPr algn="ctr"/>
            <a:r>
              <a:rPr lang="en-US" sz="1100" i="1" dirty="0">
                <a:solidFill>
                  <a:schemeClr val="tx1">
                    <a:lumMod val="75000"/>
                    <a:lumOff val="25000"/>
                  </a:schemeClr>
                </a:solidFill>
                <a:latin typeface="+mj-lt"/>
              </a:rPr>
              <a:t>Number of employees</a:t>
            </a:r>
          </a:p>
        </p:txBody>
      </p:sp>
    </p:spTree>
    <p:extLst>
      <p:ext uri="{BB962C8B-B14F-4D97-AF65-F5344CB8AC3E}">
        <p14:creationId xmlns:p14="http://schemas.microsoft.com/office/powerpoint/2010/main" val="3103598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Role + Function</a:t>
            </a:r>
          </a:p>
        </p:txBody>
      </p:sp>
      <p:graphicFrame>
        <p:nvGraphicFramePr>
          <p:cNvPr id="3" name="Chart 2">
            <a:extLst>
              <a:ext uri="{FF2B5EF4-FFF2-40B4-BE49-F238E27FC236}">
                <a16:creationId xmlns:a16="http://schemas.microsoft.com/office/drawing/2014/main" id="{2BDAF3CA-3F07-344F-BD93-2E8276C8F428}"/>
              </a:ext>
            </a:extLst>
          </p:cNvPr>
          <p:cNvGraphicFramePr/>
          <p:nvPr>
            <p:extLst>
              <p:ext uri="{D42A27DB-BD31-4B8C-83A1-F6EECF244321}">
                <p14:modId xmlns:p14="http://schemas.microsoft.com/office/powerpoint/2010/main" val="1677849311"/>
              </p:ext>
            </p:extLst>
          </p:nvPr>
        </p:nvGraphicFramePr>
        <p:xfrm>
          <a:off x="277416" y="1099335"/>
          <a:ext cx="5582280" cy="5052083"/>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C357B02B-6DAB-3F42-B9CC-39230ED45B8B}"/>
              </a:ext>
            </a:extLst>
          </p:cNvPr>
          <p:cNvCxnSpPr>
            <a:cxnSpLocks/>
          </p:cNvCxnSpPr>
          <p:nvPr/>
        </p:nvCxnSpPr>
        <p:spPr>
          <a:xfrm>
            <a:off x="6096000" y="1212351"/>
            <a:ext cx="0" cy="4939067"/>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6" name="Chart 5">
            <a:extLst>
              <a:ext uri="{FF2B5EF4-FFF2-40B4-BE49-F238E27FC236}">
                <a16:creationId xmlns:a16="http://schemas.microsoft.com/office/drawing/2014/main" id="{D0D8F264-7484-C043-AAAE-EFBEBB094ED0}"/>
              </a:ext>
            </a:extLst>
          </p:cNvPr>
          <p:cNvGraphicFramePr/>
          <p:nvPr>
            <p:extLst>
              <p:ext uri="{D42A27DB-BD31-4B8C-83A1-F6EECF244321}">
                <p14:modId xmlns:p14="http://schemas.microsoft.com/office/powerpoint/2010/main" val="2644301563"/>
              </p:ext>
            </p:extLst>
          </p:nvPr>
        </p:nvGraphicFramePr>
        <p:xfrm>
          <a:off x="6332305" y="1099335"/>
          <a:ext cx="5582280" cy="50520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A23F36C-ADB5-4943-8BB0-47A787072481}"/>
              </a:ext>
            </a:extLst>
          </p:cNvPr>
          <p:cNvSpPr txBox="1"/>
          <p:nvPr/>
        </p:nvSpPr>
        <p:spPr>
          <a:xfrm>
            <a:off x="2140614" y="6053529"/>
            <a:ext cx="1849349" cy="261610"/>
          </a:xfrm>
          <a:prstGeom prst="rect">
            <a:avLst/>
          </a:prstGeom>
          <a:noFill/>
        </p:spPr>
        <p:txBody>
          <a:bodyPr wrap="square" rtlCol="0">
            <a:spAutoFit/>
          </a:bodyPr>
          <a:lstStyle/>
          <a:p>
            <a:pPr algn="ctr"/>
            <a:r>
              <a:rPr lang="en-US" sz="1100" i="1" dirty="0">
                <a:solidFill>
                  <a:schemeClr val="tx1">
                    <a:lumMod val="75000"/>
                    <a:lumOff val="25000"/>
                  </a:schemeClr>
                </a:solidFill>
                <a:latin typeface="+mj-lt"/>
              </a:rPr>
              <a:t>Percentage of respondents</a:t>
            </a:r>
          </a:p>
        </p:txBody>
      </p:sp>
      <p:sp>
        <p:nvSpPr>
          <p:cNvPr id="8" name="TextBox 7">
            <a:extLst>
              <a:ext uri="{FF2B5EF4-FFF2-40B4-BE49-F238E27FC236}">
                <a16:creationId xmlns:a16="http://schemas.microsoft.com/office/drawing/2014/main" id="{9208E90B-9F97-1446-9C0B-2CD3C91E8909}"/>
              </a:ext>
            </a:extLst>
          </p:cNvPr>
          <p:cNvSpPr txBox="1"/>
          <p:nvPr/>
        </p:nvSpPr>
        <p:spPr>
          <a:xfrm>
            <a:off x="8202037" y="6037694"/>
            <a:ext cx="1849349" cy="261610"/>
          </a:xfrm>
          <a:prstGeom prst="rect">
            <a:avLst/>
          </a:prstGeom>
          <a:noFill/>
        </p:spPr>
        <p:txBody>
          <a:bodyPr wrap="square" rtlCol="0">
            <a:spAutoFit/>
          </a:bodyPr>
          <a:lstStyle/>
          <a:p>
            <a:pPr algn="ctr"/>
            <a:r>
              <a:rPr lang="en-US" sz="1100" i="1" dirty="0">
                <a:solidFill>
                  <a:schemeClr val="tx1">
                    <a:lumMod val="75000"/>
                    <a:lumOff val="25000"/>
                  </a:schemeClr>
                </a:solidFill>
                <a:latin typeface="+mj-lt"/>
              </a:rPr>
              <a:t>Percentage of respondents</a:t>
            </a:r>
          </a:p>
        </p:txBody>
      </p:sp>
    </p:spTree>
    <p:extLst>
      <p:ext uri="{BB962C8B-B14F-4D97-AF65-F5344CB8AC3E}">
        <p14:creationId xmlns:p14="http://schemas.microsoft.com/office/powerpoint/2010/main" val="4133589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Area + Type of Service</a:t>
            </a:r>
          </a:p>
        </p:txBody>
      </p:sp>
      <p:cxnSp>
        <p:nvCxnSpPr>
          <p:cNvPr id="3" name="Straight Connector 2">
            <a:extLst>
              <a:ext uri="{FF2B5EF4-FFF2-40B4-BE49-F238E27FC236}">
                <a16:creationId xmlns:a16="http://schemas.microsoft.com/office/drawing/2014/main" id="{34586CD1-4F69-D24A-8C72-38F6BA56D486}"/>
              </a:ext>
            </a:extLst>
          </p:cNvPr>
          <p:cNvCxnSpPr>
            <a:cxnSpLocks/>
          </p:cNvCxnSpPr>
          <p:nvPr/>
        </p:nvCxnSpPr>
        <p:spPr>
          <a:xfrm>
            <a:off x="6096000" y="1212351"/>
            <a:ext cx="0" cy="4939067"/>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4" name="Chart 3">
            <a:extLst>
              <a:ext uri="{FF2B5EF4-FFF2-40B4-BE49-F238E27FC236}">
                <a16:creationId xmlns:a16="http://schemas.microsoft.com/office/drawing/2014/main" id="{C6EB402E-8D68-EB42-8642-647D2EDFBC29}"/>
              </a:ext>
            </a:extLst>
          </p:cNvPr>
          <p:cNvGraphicFramePr/>
          <p:nvPr>
            <p:extLst>
              <p:ext uri="{D42A27DB-BD31-4B8C-83A1-F6EECF244321}">
                <p14:modId xmlns:p14="http://schemas.microsoft.com/office/powerpoint/2010/main" val="1160383638"/>
              </p:ext>
            </p:extLst>
          </p:nvPr>
        </p:nvGraphicFramePr>
        <p:xfrm>
          <a:off x="332514" y="1212351"/>
          <a:ext cx="5486393" cy="49390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85A2195B-DF48-4448-BEA4-83DC1005C0D4}"/>
              </a:ext>
            </a:extLst>
          </p:cNvPr>
          <p:cNvGraphicFramePr/>
          <p:nvPr>
            <p:extLst>
              <p:ext uri="{D42A27DB-BD31-4B8C-83A1-F6EECF244321}">
                <p14:modId xmlns:p14="http://schemas.microsoft.com/office/powerpoint/2010/main" val="588279197"/>
              </p:ext>
            </p:extLst>
          </p:nvPr>
        </p:nvGraphicFramePr>
        <p:xfrm>
          <a:off x="6096000" y="1212351"/>
          <a:ext cx="6017232" cy="493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8F0D822-872C-5B4B-BEAC-696CAFA6D7CD}"/>
              </a:ext>
            </a:extLst>
          </p:cNvPr>
          <p:cNvSpPr txBox="1"/>
          <p:nvPr/>
        </p:nvSpPr>
        <p:spPr>
          <a:xfrm>
            <a:off x="2097582" y="6085803"/>
            <a:ext cx="1849349" cy="261610"/>
          </a:xfrm>
          <a:prstGeom prst="rect">
            <a:avLst/>
          </a:prstGeom>
          <a:noFill/>
        </p:spPr>
        <p:txBody>
          <a:bodyPr wrap="square" rtlCol="0">
            <a:spAutoFit/>
          </a:bodyPr>
          <a:lstStyle/>
          <a:p>
            <a:r>
              <a:rPr lang="en-US" sz="1100" i="1" dirty="0">
                <a:solidFill>
                  <a:schemeClr val="tx1">
                    <a:lumMod val="75000"/>
                    <a:lumOff val="25000"/>
                  </a:schemeClr>
                </a:solidFill>
                <a:latin typeface="+mj-lt"/>
              </a:rPr>
              <a:t>Percentage of respondents</a:t>
            </a:r>
          </a:p>
        </p:txBody>
      </p:sp>
    </p:spTree>
    <p:extLst>
      <p:ext uri="{BB962C8B-B14F-4D97-AF65-F5344CB8AC3E}">
        <p14:creationId xmlns:p14="http://schemas.microsoft.com/office/powerpoint/2010/main" val="1145360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AC9F7D-1552-7D43-AD7C-BCC854C0B505}"/>
              </a:ext>
            </a:extLst>
          </p:cNvPr>
          <p:cNvSpPr txBox="1"/>
          <p:nvPr/>
        </p:nvSpPr>
        <p:spPr>
          <a:xfrm>
            <a:off x="894783" y="317628"/>
            <a:ext cx="10402431" cy="1015663"/>
          </a:xfrm>
          <a:prstGeom prst="rect">
            <a:avLst/>
          </a:prstGeom>
          <a:noFill/>
        </p:spPr>
        <p:txBody>
          <a:bodyPr wrap="square" rtlCol="0">
            <a:spAutoFit/>
          </a:bodyPr>
          <a:lstStyle/>
          <a:p>
            <a:pPr algn="ctr"/>
            <a:r>
              <a:rPr lang="en-US" sz="6000" b="1" dirty="0">
                <a:solidFill>
                  <a:schemeClr val="bg1"/>
                </a:solidFill>
              </a:rPr>
              <a:t>About ICMI</a:t>
            </a:r>
          </a:p>
        </p:txBody>
      </p:sp>
      <p:sp>
        <p:nvSpPr>
          <p:cNvPr id="6" name="TextBox 5">
            <a:extLst>
              <a:ext uri="{FF2B5EF4-FFF2-40B4-BE49-F238E27FC236}">
                <a16:creationId xmlns:a16="http://schemas.microsoft.com/office/drawing/2014/main" id="{5E294F41-5278-EE4E-A324-EE10ECF1CE90}"/>
              </a:ext>
            </a:extLst>
          </p:cNvPr>
          <p:cNvSpPr txBox="1"/>
          <p:nvPr/>
        </p:nvSpPr>
        <p:spPr>
          <a:xfrm>
            <a:off x="894783" y="1333291"/>
            <a:ext cx="10402431" cy="4154984"/>
          </a:xfrm>
          <a:prstGeom prst="rect">
            <a:avLst/>
          </a:prstGeom>
          <a:noFill/>
        </p:spPr>
        <p:txBody>
          <a:bodyPr wrap="square" rtlCol="0">
            <a:spAutoFit/>
          </a:bodyPr>
          <a:lstStyle/>
          <a:p>
            <a:pPr>
              <a:spcBef>
                <a:spcPts val="600"/>
              </a:spcBef>
              <a:spcAft>
                <a:spcPts val="600"/>
              </a:spcAft>
            </a:pPr>
            <a:r>
              <a:rPr lang="en-US" dirty="0">
                <a:solidFill>
                  <a:schemeClr val="bg1"/>
                </a:solidFill>
              </a:rPr>
              <a:t>We are all striving to be better. Whether it’s being better people, better leaders, or better organizations, improvement and advancement is at the heart of our daily intentions.</a:t>
            </a:r>
          </a:p>
          <a:p>
            <a:pPr>
              <a:spcBef>
                <a:spcPts val="600"/>
              </a:spcBef>
              <a:spcAft>
                <a:spcPts val="600"/>
              </a:spcAft>
            </a:pPr>
            <a:r>
              <a:rPr lang="en-US" dirty="0">
                <a:solidFill>
                  <a:schemeClr val="bg1"/>
                </a:solidFill>
              </a:rPr>
              <a:t>For the contact center, this mission of constant improvement is fundamental to every interaction. We need to meet the expectations of our customers in ways that improve their satisfaction and brand loyalty. We need to improve employee engagement as we build their skills, knowledge, and experience in ways that grow their own loyalty and improve retention. We need to improve our organization’s operational efficiencies in ways that drive revenue and improve the bottom line.</a:t>
            </a:r>
          </a:p>
          <a:p>
            <a:pPr>
              <a:spcBef>
                <a:spcPts val="600"/>
              </a:spcBef>
              <a:spcAft>
                <a:spcPts val="600"/>
              </a:spcAft>
            </a:pPr>
            <a:r>
              <a:rPr lang="en-US" dirty="0">
                <a:solidFill>
                  <a:schemeClr val="bg1"/>
                </a:solidFill>
              </a:rPr>
              <a:t>No one understands the contact center’s focus on improvement like ICMI does. We champion contact centers and their people, and our mission is to make both better every day. Through training, consulting, content and events, we unite the community and empower contact centers to serve their customers better, engage their employees more, and improve the customer experience.</a:t>
            </a:r>
          </a:p>
          <a:p>
            <a:pPr>
              <a:spcBef>
                <a:spcPts val="600"/>
              </a:spcBef>
              <a:spcAft>
                <a:spcPts val="600"/>
              </a:spcAft>
            </a:pPr>
            <a:r>
              <a:rPr lang="en-US" dirty="0">
                <a:solidFill>
                  <a:schemeClr val="bg1"/>
                </a:solidFill>
              </a:rPr>
              <a:t>ICMI is part of Informa PLC, a leading B2B services group and the largest B2B events organizer in the world. To learn more and for the latest news and information, visit ICMI.com and tech.informa.com.</a:t>
            </a:r>
          </a:p>
        </p:txBody>
      </p:sp>
      <p:sp>
        <p:nvSpPr>
          <p:cNvPr id="4" name="TextBox 3">
            <a:extLst>
              <a:ext uri="{FF2B5EF4-FFF2-40B4-BE49-F238E27FC236}">
                <a16:creationId xmlns:a16="http://schemas.microsoft.com/office/drawing/2014/main" id="{8739B34E-A01B-6146-BBAB-2B924B54A0E2}"/>
              </a:ext>
            </a:extLst>
          </p:cNvPr>
          <p:cNvSpPr txBox="1"/>
          <p:nvPr/>
        </p:nvSpPr>
        <p:spPr>
          <a:xfrm>
            <a:off x="514597" y="5724451"/>
            <a:ext cx="11162805" cy="600164"/>
          </a:xfrm>
          <a:prstGeom prst="rect">
            <a:avLst/>
          </a:prstGeom>
          <a:noFill/>
        </p:spPr>
        <p:txBody>
          <a:bodyPr wrap="square" rtlCol="0">
            <a:spAutoFit/>
          </a:bodyPr>
          <a:lstStyle/>
          <a:p>
            <a:pPr algn="ctr"/>
            <a:r>
              <a:rPr lang="en-US" sz="1050" dirty="0">
                <a:solidFill>
                  <a:schemeClr val="bg1"/>
                </a:solidFill>
                <a:latin typeface="Avenir Next" panose="020B0503020202020204" pitchFamily="34" charset="0"/>
              </a:rPr>
              <a:t>Copyright © 2021 ICMI. All rights reserved.</a:t>
            </a:r>
          </a:p>
          <a:p>
            <a:pPr algn="ctr"/>
            <a:endParaRPr lang="en-US" sz="1200" dirty="0">
              <a:solidFill>
                <a:schemeClr val="bg1"/>
              </a:solidFill>
              <a:latin typeface="Avenir Next" panose="020B0503020202020204" pitchFamily="34" charset="0"/>
            </a:endParaRPr>
          </a:p>
          <a:p>
            <a:pPr algn="ctr"/>
            <a:r>
              <a:rPr lang="en-US" sz="1050" i="1" dirty="0">
                <a:solidFill>
                  <a:schemeClr val="tx1">
                    <a:lumMod val="60000"/>
                    <a:lumOff val="40000"/>
                  </a:schemeClr>
                </a:solidFill>
                <a:latin typeface="Avenir Next" panose="020B0503020202020204" pitchFamily="34" charset="0"/>
              </a:rPr>
              <a:t>All trademarks, service marks, and product or trade names are property of their respective owners.</a:t>
            </a:r>
          </a:p>
        </p:txBody>
      </p:sp>
    </p:spTree>
    <p:extLst>
      <p:ext uri="{BB962C8B-B14F-4D97-AF65-F5344CB8AC3E}">
        <p14:creationId xmlns:p14="http://schemas.microsoft.com/office/powerpoint/2010/main" val="47465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427233" y="365126"/>
            <a:ext cx="10515600" cy="734210"/>
          </a:xfrm>
        </p:spPr>
        <p:txBody>
          <a:bodyPr/>
          <a:lstStyle/>
          <a:p>
            <a:r>
              <a:rPr lang="en-US" dirty="0"/>
              <a:t>Key Findings</a:t>
            </a:r>
          </a:p>
        </p:txBody>
      </p:sp>
      <p:sp>
        <p:nvSpPr>
          <p:cNvPr id="3" name="Content Placeholder 2">
            <a:extLst>
              <a:ext uri="{FF2B5EF4-FFF2-40B4-BE49-F238E27FC236}">
                <a16:creationId xmlns:a16="http://schemas.microsoft.com/office/drawing/2014/main" id="{3A1F3811-22DA-C140-ADD6-352620201593}"/>
              </a:ext>
            </a:extLst>
          </p:cNvPr>
          <p:cNvSpPr>
            <a:spLocks noGrp="1"/>
          </p:cNvSpPr>
          <p:nvPr>
            <p:ph idx="1"/>
          </p:nvPr>
        </p:nvSpPr>
        <p:spPr>
          <a:xfrm>
            <a:off x="540250" y="1243172"/>
            <a:ext cx="11110644" cy="5381746"/>
          </a:xfrm>
        </p:spPr>
        <p:txBody>
          <a:bodyPr>
            <a:normAutofit fontScale="92500" lnSpcReduction="10000"/>
          </a:bodyPr>
          <a:lstStyle/>
          <a:p>
            <a:r>
              <a:rPr lang="en-US" dirty="0"/>
              <a:t>Nearly two-thirds of respondents are outsourcing some or all of their contact center services/interactions; 70% of those who are outsourcing aren’t planning to make any changes to their current arrangement in the coming year.</a:t>
            </a:r>
          </a:p>
          <a:p>
            <a:r>
              <a:rPr lang="en-US" dirty="0"/>
              <a:t>Of respondents who are outsourcing, few (7%) are outsourcing all of their contact center services/interactions; more than half (55%) are outsourcing less than half of their services/interactions.</a:t>
            </a:r>
          </a:p>
          <a:p>
            <a:r>
              <a:rPr lang="en-US" dirty="0"/>
              <a:t>64% of respondents who outsource are satisfied or very satisfied with their current arrangement.</a:t>
            </a:r>
          </a:p>
          <a:p>
            <a:r>
              <a:rPr lang="en-US" dirty="0"/>
              <a:t>Contact centers that are investing in new or upgraded technology are doing so for three main reasons: improve the customer experience, control costs, and support a growing customer base.</a:t>
            </a:r>
          </a:p>
          <a:p>
            <a:r>
              <a:rPr lang="en-US" dirty="0"/>
              <a:t>Procurement cycles have contracted to &lt;6 months from the identification of a need to the selection of a vendor, regardless of whether the vendor in question is new or known to the contact center.</a:t>
            </a:r>
          </a:p>
          <a:p>
            <a:endParaRPr lang="en-US" dirty="0"/>
          </a:p>
          <a:p>
            <a:endParaRPr lang="en-US" dirty="0"/>
          </a:p>
        </p:txBody>
      </p:sp>
    </p:spTree>
    <p:extLst>
      <p:ext uri="{BB962C8B-B14F-4D97-AF65-F5344CB8AC3E}">
        <p14:creationId xmlns:p14="http://schemas.microsoft.com/office/powerpoint/2010/main" val="25704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F5C3795-C4DF-0A4A-A073-32F30CAEBC5E}"/>
              </a:ext>
            </a:extLst>
          </p:cNvPr>
          <p:cNvSpPr>
            <a:spLocks noGrp="1"/>
          </p:cNvSpPr>
          <p:nvPr>
            <p:ph type="body" idx="1"/>
          </p:nvPr>
        </p:nvSpPr>
        <p:spPr>
          <a:xfrm>
            <a:off x="831850" y="4589463"/>
            <a:ext cx="10515600" cy="1500187"/>
          </a:xfrm>
        </p:spPr>
        <p:txBody>
          <a:bodyPr/>
          <a:lstStyle/>
          <a:p>
            <a:r>
              <a:rPr lang="en-US" dirty="0"/>
              <a:t>Staffing, Skills + Salaries</a:t>
            </a:r>
          </a:p>
        </p:txBody>
      </p:sp>
    </p:spTree>
    <p:extLst>
      <p:ext uri="{BB962C8B-B14F-4D97-AF65-F5344CB8AC3E}">
        <p14:creationId xmlns:p14="http://schemas.microsoft.com/office/powerpoint/2010/main" val="24055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1676400" y="544530"/>
            <a:ext cx="10515600" cy="1192109"/>
          </a:xfrm>
        </p:spPr>
        <p:txBody>
          <a:bodyPr>
            <a:normAutofit fontScale="90000"/>
          </a:bodyPr>
          <a:lstStyle/>
          <a:p>
            <a:r>
              <a:rPr lang="en-US" dirty="0"/>
              <a:t>Contact Center Roles: </a:t>
            </a:r>
            <a:br>
              <a:rPr lang="en-US" dirty="0"/>
            </a:br>
            <a:r>
              <a:rPr lang="en-US" dirty="0"/>
              <a:t>Agents + Supervisors</a:t>
            </a:r>
          </a:p>
        </p:txBody>
      </p:sp>
      <p:pic>
        <p:nvPicPr>
          <p:cNvPr id="7" name="Picture 6">
            <a:extLst>
              <a:ext uri="{FF2B5EF4-FFF2-40B4-BE49-F238E27FC236}">
                <a16:creationId xmlns:a16="http://schemas.microsoft.com/office/drawing/2014/main" id="{961F6BB2-0C48-224A-BF9F-55B7EA206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33" y="453789"/>
            <a:ext cx="1097280" cy="1097280"/>
          </a:xfrm>
          <a:prstGeom prst="rect">
            <a:avLst/>
          </a:prstGeom>
        </p:spPr>
      </p:pic>
      <p:sp>
        <p:nvSpPr>
          <p:cNvPr id="8" name="TextBox 7">
            <a:extLst>
              <a:ext uri="{FF2B5EF4-FFF2-40B4-BE49-F238E27FC236}">
                <a16:creationId xmlns:a16="http://schemas.microsoft.com/office/drawing/2014/main" id="{571586A0-2D75-D24A-AE22-A515CCD34864}"/>
              </a:ext>
            </a:extLst>
          </p:cNvPr>
          <p:cNvSpPr txBox="1"/>
          <p:nvPr/>
        </p:nvSpPr>
        <p:spPr>
          <a:xfrm>
            <a:off x="427233" y="1951833"/>
            <a:ext cx="5029200" cy="1815882"/>
          </a:xfrm>
          <a:prstGeom prst="rect">
            <a:avLst/>
          </a:prstGeom>
          <a:noFill/>
        </p:spPr>
        <p:txBody>
          <a:bodyPr wrap="square" rtlCol="0">
            <a:spAutoFit/>
          </a:bodyPr>
          <a:lstStyle/>
          <a:p>
            <a:r>
              <a:rPr lang="en-US" sz="1600" b="1" dirty="0"/>
              <a:t>Contact Center Supervisor: </a:t>
            </a:r>
            <a:r>
              <a:rPr lang="en-US" sz="1600" dirty="0"/>
              <a:t>Frontline professional responsible for managing a team of contact center agents. Day-to-day activities may include conducting team meetings, call monitoring and feedback, receiving contact escalations, coaching and developing agents, monitoring and managing team performance, and reporting on key performance indicators.</a:t>
            </a:r>
          </a:p>
        </p:txBody>
      </p:sp>
      <p:sp>
        <p:nvSpPr>
          <p:cNvPr id="9" name="TextBox 8">
            <a:extLst>
              <a:ext uri="{FF2B5EF4-FFF2-40B4-BE49-F238E27FC236}">
                <a16:creationId xmlns:a16="http://schemas.microsoft.com/office/drawing/2014/main" id="{508C7B25-1291-FF41-8537-1CBCE717B717}"/>
              </a:ext>
            </a:extLst>
          </p:cNvPr>
          <p:cNvSpPr txBox="1"/>
          <p:nvPr/>
        </p:nvSpPr>
        <p:spPr>
          <a:xfrm>
            <a:off x="427233" y="3982909"/>
            <a:ext cx="5029200" cy="1569660"/>
          </a:xfrm>
          <a:prstGeom prst="rect">
            <a:avLst/>
          </a:prstGeom>
          <a:noFill/>
        </p:spPr>
        <p:txBody>
          <a:bodyPr wrap="square" rtlCol="0">
            <a:spAutoFit/>
          </a:bodyPr>
          <a:lstStyle/>
          <a:p>
            <a:r>
              <a:rPr lang="en-US" sz="1600" b="1" dirty="0"/>
              <a:t>Contact Center Agent: </a:t>
            </a:r>
            <a:r>
              <a:rPr lang="en-US" sz="1600" dirty="0"/>
              <a:t>Frontline professional responsible for handling inbound and/or outbound customer contacts efficiently and effectively, across one or multiple channels. Day-to-day activities include identifying customer needs, researching customer issues/requests, communicating solutions, and documenting interactions.</a:t>
            </a:r>
          </a:p>
        </p:txBody>
      </p:sp>
      <p:grpSp>
        <p:nvGrpSpPr>
          <p:cNvPr id="5" name="Group 4">
            <a:extLst>
              <a:ext uri="{FF2B5EF4-FFF2-40B4-BE49-F238E27FC236}">
                <a16:creationId xmlns:a16="http://schemas.microsoft.com/office/drawing/2014/main" id="{903702AB-C2CE-2840-9ECE-8D729E29E955}"/>
              </a:ext>
            </a:extLst>
          </p:cNvPr>
          <p:cNvGrpSpPr/>
          <p:nvPr/>
        </p:nvGrpSpPr>
        <p:grpSpPr>
          <a:xfrm>
            <a:off x="8545467" y="2191445"/>
            <a:ext cx="3065188" cy="3152539"/>
            <a:chOff x="8321878" y="1951833"/>
            <a:chExt cx="2482161" cy="2552897"/>
          </a:xfrm>
        </p:grpSpPr>
        <p:pic>
          <p:nvPicPr>
            <p:cNvPr id="30" name="Picture 29">
              <a:extLst>
                <a:ext uri="{FF2B5EF4-FFF2-40B4-BE49-F238E27FC236}">
                  <a16:creationId xmlns:a16="http://schemas.microsoft.com/office/drawing/2014/main" id="{7DE8D3DB-34B2-BD4C-B734-1E27DFF3D25C}"/>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321878" y="1968823"/>
              <a:ext cx="457200" cy="457200"/>
            </a:xfrm>
            <a:prstGeom prst="rect">
              <a:avLst/>
            </a:prstGeom>
          </p:spPr>
        </p:pic>
        <p:pic>
          <p:nvPicPr>
            <p:cNvPr id="35" name="Picture 34">
              <a:extLst>
                <a:ext uri="{FF2B5EF4-FFF2-40B4-BE49-F238E27FC236}">
                  <a16:creationId xmlns:a16="http://schemas.microsoft.com/office/drawing/2014/main" id="{C64EF6BA-5C8C-7543-ABB3-A76ECC155E0B}"/>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824646" y="1968823"/>
              <a:ext cx="457200" cy="457200"/>
            </a:xfrm>
            <a:prstGeom prst="rect">
              <a:avLst/>
            </a:prstGeom>
          </p:spPr>
        </p:pic>
        <p:pic>
          <p:nvPicPr>
            <p:cNvPr id="36" name="Picture 35">
              <a:extLst>
                <a:ext uri="{FF2B5EF4-FFF2-40B4-BE49-F238E27FC236}">
                  <a16:creationId xmlns:a16="http://schemas.microsoft.com/office/drawing/2014/main" id="{43882AB7-CE7A-594B-AB76-599E4C943C7A}"/>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327414" y="1968823"/>
              <a:ext cx="457200" cy="457200"/>
            </a:xfrm>
            <a:prstGeom prst="rect">
              <a:avLst/>
            </a:prstGeom>
          </p:spPr>
        </p:pic>
        <p:pic>
          <p:nvPicPr>
            <p:cNvPr id="37" name="Picture 36">
              <a:extLst>
                <a:ext uri="{FF2B5EF4-FFF2-40B4-BE49-F238E27FC236}">
                  <a16:creationId xmlns:a16="http://schemas.microsoft.com/office/drawing/2014/main" id="{CFD217F7-92C6-5346-B831-22C4BE6BC7C9}"/>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830182" y="1968823"/>
              <a:ext cx="457200" cy="457200"/>
            </a:xfrm>
            <a:prstGeom prst="rect">
              <a:avLst/>
            </a:prstGeom>
          </p:spPr>
        </p:pic>
        <p:pic>
          <p:nvPicPr>
            <p:cNvPr id="38" name="Picture 37">
              <a:extLst>
                <a:ext uri="{FF2B5EF4-FFF2-40B4-BE49-F238E27FC236}">
                  <a16:creationId xmlns:a16="http://schemas.microsoft.com/office/drawing/2014/main" id="{2732382D-CA1A-4043-9CA2-D07EFF12E620}"/>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332950" y="1951833"/>
              <a:ext cx="457200" cy="457200"/>
            </a:xfrm>
            <a:prstGeom prst="rect">
              <a:avLst/>
            </a:prstGeom>
          </p:spPr>
        </p:pic>
        <p:pic>
          <p:nvPicPr>
            <p:cNvPr id="39" name="Picture 38">
              <a:extLst>
                <a:ext uri="{FF2B5EF4-FFF2-40B4-BE49-F238E27FC236}">
                  <a16:creationId xmlns:a16="http://schemas.microsoft.com/office/drawing/2014/main" id="{FFDE79D9-E1AF-B942-B74B-20C1EDB7822D}"/>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335767" y="2471276"/>
              <a:ext cx="457200" cy="457200"/>
            </a:xfrm>
            <a:prstGeom prst="rect">
              <a:avLst/>
            </a:prstGeom>
          </p:spPr>
        </p:pic>
        <p:pic>
          <p:nvPicPr>
            <p:cNvPr id="40" name="Picture 39">
              <a:extLst>
                <a:ext uri="{FF2B5EF4-FFF2-40B4-BE49-F238E27FC236}">
                  <a16:creationId xmlns:a16="http://schemas.microsoft.com/office/drawing/2014/main" id="{758F7ABB-07A8-0D4B-A60C-EE473BFB5050}"/>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838535" y="2471276"/>
              <a:ext cx="457200" cy="457200"/>
            </a:xfrm>
            <a:prstGeom prst="rect">
              <a:avLst/>
            </a:prstGeom>
          </p:spPr>
        </p:pic>
        <p:pic>
          <p:nvPicPr>
            <p:cNvPr id="41" name="Picture 40">
              <a:extLst>
                <a:ext uri="{FF2B5EF4-FFF2-40B4-BE49-F238E27FC236}">
                  <a16:creationId xmlns:a16="http://schemas.microsoft.com/office/drawing/2014/main" id="{E3936323-C7A2-4A43-B7D3-326CFB2CA71B}"/>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341303" y="2471276"/>
              <a:ext cx="457200" cy="457200"/>
            </a:xfrm>
            <a:prstGeom prst="rect">
              <a:avLst/>
            </a:prstGeom>
          </p:spPr>
        </p:pic>
        <p:pic>
          <p:nvPicPr>
            <p:cNvPr id="42" name="Picture 41">
              <a:extLst>
                <a:ext uri="{FF2B5EF4-FFF2-40B4-BE49-F238E27FC236}">
                  <a16:creationId xmlns:a16="http://schemas.microsoft.com/office/drawing/2014/main" id="{27F92957-2744-F34D-A35E-D0F17870793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844071" y="2471276"/>
              <a:ext cx="457200" cy="457200"/>
            </a:xfrm>
            <a:prstGeom prst="rect">
              <a:avLst/>
            </a:prstGeom>
          </p:spPr>
        </p:pic>
        <p:pic>
          <p:nvPicPr>
            <p:cNvPr id="43" name="Picture 42">
              <a:extLst>
                <a:ext uri="{FF2B5EF4-FFF2-40B4-BE49-F238E27FC236}">
                  <a16:creationId xmlns:a16="http://schemas.microsoft.com/office/drawing/2014/main" id="{CDC49502-60D4-254C-860B-F21AF94CF7BA}"/>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346839" y="2454286"/>
              <a:ext cx="457200" cy="457200"/>
            </a:xfrm>
            <a:prstGeom prst="rect">
              <a:avLst/>
            </a:prstGeom>
          </p:spPr>
        </p:pic>
        <p:pic>
          <p:nvPicPr>
            <p:cNvPr id="44" name="Picture 43">
              <a:extLst>
                <a:ext uri="{FF2B5EF4-FFF2-40B4-BE49-F238E27FC236}">
                  <a16:creationId xmlns:a16="http://schemas.microsoft.com/office/drawing/2014/main" id="{2D522D58-292B-BA4F-B9AD-AC9DA3B006F9}"/>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335767" y="2990719"/>
              <a:ext cx="457200" cy="457200"/>
            </a:xfrm>
            <a:prstGeom prst="rect">
              <a:avLst/>
            </a:prstGeom>
          </p:spPr>
        </p:pic>
        <p:pic>
          <p:nvPicPr>
            <p:cNvPr id="45" name="Picture 44">
              <a:extLst>
                <a:ext uri="{FF2B5EF4-FFF2-40B4-BE49-F238E27FC236}">
                  <a16:creationId xmlns:a16="http://schemas.microsoft.com/office/drawing/2014/main" id="{0D84E4DF-72B9-AF4C-A40F-95B1DBDB0597}"/>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838535" y="2990719"/>
              <a:ext cx="457200" cy="457200"/>
            </a:xfrm>
            <a:prstGeom prst="rect">
              <a:avLst/>
            </a:prstGeom>
          </p:spPr>
        </p:pic>
        <p:pic>
          <p:nvPicPr>
            <p:cNvPr id="46" name="Picture 45">
              <a:extLst>
                <a:ext uri="{FF2B5EF4-FFF2-40B4-BE49-F238E27FC236}">
                  <a16:creationId xmlns:a16="http://schemas.microsoft.com/office/drawing/2014/main" id="{A991D90A-77CA-5943-9816-770032F9D50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341303" y="2990719"/>
              <a:ext cx="457200" cy="457200"/>
            </a:xfrm>
            <a:prstGeom prst="rect">
              <a:avLst/>
            </a:prstGeom>
          </p:spPr>
        </p:pic>
        <p:pic>
          <p:nvPicPr>
            <p:cNvPr id="47" name="Picture 46">
              <a:extLst>
                <a:ext uri="{FF2B5EF4-FFF2-40B4-BE49-F238E27FC236}">
                  <a16:creationId xmlns:a16="http://schemas.microsoft.com/office/drawing/2014/main" id="{F36C66AE-CE67-3749-90C5-48F1969F144F}"/>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844071" y="2990719"/>
              <a:ext cx="457200" cy="457200"/>
            </a:xfrm>
            <a:prstGeom prst="rect">
              <a:avLst/>
            </a:prstGeom>
          </p:spPr>
        </p:pic>
        <p:pic>
          <p:nvPicPr>
            <p:cNvPr id="48" name="Picture 47">
              <a:extLst>
                <a:ext uri="{FF2B5EF4-FFF2-40B4-BE49-F238E27FC236}">
                  <a16:creationId xmlns:a16="http://schemas.microsoft.com/office/drawing/2014/main" id="{889D95C8-42C4-F148-A6E7-BFAC96E48287}"/>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346839" y="2973729"/>
              <a:ext cx="457200" cy="457200"/>
            </a:xfrm>
            <a:prstGeom prst="rect">
              <a:avLst/>
            </a:prstGeom>
          </p:spPr>
        </p:pic>
        <p:pic>
          <p:nvPicPr>
            <p:cNvPr id="49" name="Picture 48">
              <a:extLst>
                <a:ext uri="{FF2B5EF4-FFF2-40B4-BE49-F238E27FC236}">
                  <a16:creationId xmlns:a16="http://schemas.microsoft.com/office/drawing/2014/main" id="{572C1DE8-4C07-5F48-ABF7-0075BCECD4C9}"/>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335767" y="3510162"/>
              <a:ext cx="457200" cy="457200"/>
            </a:xfrm>
            <a:prstGeom prst="rect">
              <a:avLst/>
            </a:prstGeom>
          </p:spPr>
        </p:pic>
        <p:pic>
          <p:nvPicPr>
            <p:cNvPr id="50" name="Picture 49">
              <a:extLst>
                <a:ext uri="{FF2B5EF4-FFF2-40B4-BE49-F238E27FC236}">
                  <a16:creationId xmlns:a16="http://schemas.microsoft.com/office/drawing/2014/main" id="{9D6BEE16-742E-9B4C-9117-ABF986C76523}"/>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838535" y="3510162"/>
              <a:ext cx="457200" cy="457200"/>
            </a:xfrm>
            <a:prstGeom prst="rect">
              <a:avLst/>
            </a:prstGeom>
          </p:spPr>
        </p:pic>
        <p:pic>
          <p:nvPicPr>
            <p:cNvPr id="51" name="Picture 50">
              <a:extLst>
                <a:ext uri="{FF2B5EF4-FFF2-40B4-BE49-F238E27FC236}">
                  <a16:creationId xmlns:a16="http://schemas.microsoft.com/office/drawing/2014/main" id="{ACF5C2C9-C84D-5444-9B54-692A3E0F98D6}"/>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341303" y="3510162"/>
              <a:ext cx="457200" cy="457200"/>
            </a:xfrm>
            <a:prstGeom prst="rect">
              <a:avLst/>
            </a:prstGeom>
          </p:spPr>
        </p:pic>
        <p:pic>
          <p:nvPicPr>
            <p:cNvPr id="52" name="Picture 51">
              <a:extLst>
                <a:ext uri="{FF2B5EF4-FFF2-40B4-BE49-F238E27FC236}">
                  <a16:creationId xmlns:a16="http://schemas.microsoft.com/office/drawing/2014/main" id="{C99932EC-986A-4C4B-AA17-5E086F387A73}"/>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844071" y="3510162"/>
              <a:ext cx="457200" cy="457200"/>
            </a:xfrm>
            <a:prstGeom prst="rect">
              <a:avLst/>
            </a:prstGeom>
          </p:spPr>
        </p:pic>
        <p:pic>
          <p:nvPicPr>
            <p:cNvPr id="53" name="Picture 52">
              <a:extLst>
                <a:ext uri="{FF2B5EF4-FFF2-40B4-BE49-F238E27FC236}">
                  <a16:creationId xmlns:a16="http://schemas.microsoft.com/office/drawing/2014/main" id="{E3890CF1-A18A-D541-94C7-4EF0BC6D1C2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346839" y="3493172"/>
              <a:ext cx="457200" cy="457200"/>
            </a:xfrm>
            <a:prstGeom prst="rect">
              <a:avLst/>
            </a:prstGeom>
          </p:spPr>
        </p:pic>
        <p:pic>
          <p:nvPicPr>
            <p:cNvPr id="54" name="Picture 53">
              <a:extLst>
                <a:ext uri="{FF2B5EF4-FFF2-40B4-BE49-F238E27FC236}">
                  <a16:creationId xmlns:a16="http://schemas.microsoft.com/office/drawing/2014/main" id="{A506F97D-26CB-454F-909B-34F1C9A82AC9}"/>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335767" y="4047530"/>
              <a:ext cx="457200" cy="457200"/>
            </a:xfrm>
            <a:prstGeom prst="rect">
              <a:avLst/>
            </a:prstGeom>
          </p:spPr>
        </p:pic>
        <p:pic>
          <p:nvPicPr>
            <p:cNvPr id="55" name="Picture 54">
              <a:extLst>
                <a:ext uri="{FF2B5EF4-FFF2-40B4-BE49-F238E27FC236}">
                  <a16:creationId xmlns:a16="http://schemas.microsoft.com/office/drawing/2014/main" id="{AA8187D3-D6A9-9942-A3E9-FBCF9B1FB79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838535" y="4047530"/>
              <a:ext cx="457200" cy="457200"/>
            </a:xfrm>
            <a:prstGeom prst="rect">
              <a:avLst/>
            </a:prstGeom>
          </p:spPr>
        </p:pic>
        <p:pic>
          <p:nvPicPr>
            <p:cNvPr id="56" name="Picture 55">
              <a:extLst>
                <a:ext uri="{FF2B5EF4-FFF2-40B4-BE49-F238E27FC236}">
                  <a16:creationId xmlns:a16="http://schemas.microsoft.com/office/drawing/2014/main" id="{36FBDCD5-EBFA-3F47-AC2B-9BAEC5220DD0}"/>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341303" y="4047530"/>
              <a:ext cx="457200" cy="457200"/>
            </a:xfrm>
            <a:prstGeom prst="rect">
              <a:avLst/>
            </a:prstGeom>
          </p:spPr>
        </p:pic>
        <p:pic>
          <p:nvPicPr>
            <p:cNvPr id="57" name="Picture 56">
              <a:extLst>
                <a:ext uri="{FF2B5EF4-FFF2-40B4-BE49-F238E27FC236}">
                  <a16:creationId xmlns:a16="http://schemas.microsoft.com/office/drawing/2014/main" id="{B5254E7A-2617-9E40-A721-7BA4E6D75130}"/>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844071" y="4047530"/>
              <a:ext cx="457200" cy="457200"/>
            </a:xfrm>
            <a:prstGeom prst="rect">
              <a:avLst/>
            </a:prstGeom>
          </p:spPr>
        </p:pic>
        <p:pic>
          <p:nvPicPr>
            <p:cNvPr id="58" name="Picture 57">
              <a:extLst>
                <a:ext uri="{FF2B5EF4-FFF2-40B4-BE49-F238E27FC236}">
                  <a16:creationId xmlns:a16="http://schemas.microsoft.com/office/drawing/2014/main" id="{BA0D7ADD-AAEF-A648-A054-5487144FE6B7}"/>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346839" y="4030540"/>
              <a:ext cx="457200" cy="457200"/>
            </a:xfrm>
            <a:prstGeom prst="rect">
              <a:avLst/>
            </a:prstGeom>
          </p:spPr>
        </p:pic>
      </p:grpSp>
      <p:pic>
        <p:nvPicPr>
          <p:cNvPr id="59" name="Picture 58">
            <a:extLst>
              <a:ext uri="{FF2B5EF4-FFF2-40B4-BE49-F238E27FC236}">
                <a16:creationId xmlns:a16="http://schemas.microsoft.com/office/drawing/2014/main" id="{089832A4-5D24-7C4A-B744-81AA5A6EC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818" y="2242309"/>
            <a:ext cx="1406313" cy="1406313"/>
          </a:xfrm>
          <a:prstGeom prst="rect">
            <a:avLst/>
          </a:prstGeom>
        </p:spPr>
      </p:pic>
      <p:sp>
        <p:nvSpPr>
          <p:cNvPr id="4" name="Rectangle 3">
            <a:extLst>
              <a:ext uri="{FF2B5EF4-FFF2-40B4-BE49-F238E27FC236}">
                <a16:creationId xmlns:a16="http://schemas.microsoft.com/office/drawing/2014/main" id="{6C737902-5819-204D-A0B1-4F501A04530C}"/>
              </a:ext>
            </a:extLst>
          </p:cNvPr>
          <p:cNvSpPr/>
          <p:nvPr/>
        </p:nvSpPr>
        <p:spPr>
          <a:xfrm>
            <a:off x="6133566" y="3937671"/>
            <a:ext cx="2137025" cy="1406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Across organizations of all sizes, the ratio of supervisors to agents is </a:t>
            </a:r>
            <a:br>
              <a:rPr lang="en-US" sz="1400" dirty="0"/>
            </a:br>
            <a:r>
              <a:rPr lang="en-US" sz="2800" b="1" dirty="0"/>
              <a:t>1:25</a:t>
            </a:r>
            <a:endParaRPr lang="en-US" sz="1400" b="1" dirty="0"/>
          </a:p>
        </p:txBody>
      </p:sp>
    </p:spTree>
    <p:extLst>
      <p:ext uri="{BB962C8B-B14F-4D97-AF65-F5344CB8AC3E}">
        <p14:creationId xmlns:p14="http://schemas.microsoft.com/office/powerpoint/2010/main" val="104340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20B481-3E71-594F-92A6-304B4E3D9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52" y="365125"/>
            <a:ext cx="1097280" cy="1097280"/>
          </a:xfrm>
          <a:prstGeom prst="rect">
            <a:avLst/>
          </a:prstGeom>
        </p:spPr>
      </p:pic>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1676400" y="390419"/>
            <a:ext cx="10515600" cy="1282850"/>
          </a:xfrm>
        </p:spPr>
        <p:txBody>
          <a:bodyPr>
            <a:normAutofit fontScale="90000"/>
          </a:bodyPr>
          <a:lstStyle/>
          <a:p>
            <a:r>
              <a:rPr lang="en-US" dirty="0"/>
              <a:t>Contact Center Roles: </a:t>
            </a:r>
            <a:br>
              <a:rPr lang="en-US" dirty="0"/>
            </a:br>
            <a:r>
              <a:rPr lang="en-US" dirty="0"/>
              <a:t>General + Specialist Management</a:t>
            </a:r>
          </a:p>
        </p:txBody>
      </p:sp>
      <p:sp>
        <p:nvSpPr>
          <p:cNvPr id="10" name="TextBox 9">
            <a:extLst>
              <a:ext uri="{FF2B5EF4-FFF2-40B4-BE49-F238E27FC236}">
                <a16:creationId xmlns:a16="http://schemas.microsoft.com/office/drawing/2014/main" id="{BB02280C-4763-9E49-8AF4-AD40CCE1D862}"/>
              </a:ext>
            </a:extLst>
          </p:cNvPr>
          <p:cNvSpPr txBox="1"/>
          <p:nvPr/>
        </p:nvSpPr>
        <p:spPr>
          <a:xfrm>
            <a:off x="427232" y="1828562"/>
            <a:ext cx="5668768" cy="1600438"/>
          </a:xfrm>
          <a:prstGeom prst="rect">
            <a:avLst/>
          </a:prstGeom>
          <a:noFill/>
        </p:spPr>
        <p:txBody>
          <a:bodyPr wrap="square" rtlCol="0">
            <a:spAutoFit/>
          </a:bodyPr>
          <a:lstStyle/>
          <a:p>
            <a:r>
              <a:rPr lang="en-US" sz="1400" b="1" dirty="0"/>
              <a:t>Contact Center Manager: </a:t>
            </a:r>
            <a:r>
              <a:rPr lang="en-US" sz="1400" dirty="0"/>
              <a:t>Experienced professional responsible for managing a team of supervisors. Day-to-day activities may include conducting regular meetings with supervisors, translating the business's strategy into concrete objectives for supervisors, working cross-functionally with department leads to ensure business objectives are met, monitoring and driving performance, and reporting on performance to senior leadership.</a:t>
            </a:r>
          </a:p>
        </p:txBody>
      </p:sp>
      <p:sp>
        <p:nvSpPr>
          <p:cNvPr id="12" name="TextBox 11">
            <a:extLst>
              <a:ext uri="{FF2B5EF4-FFF2-40B4-BE49-F238E27FC236}">
                <a16:creationId xmlns:a16="http://schemas.microsoft.com/office/drawing/2014/main" id="{6830E3BE-807B-7440-8B7C-3C20F2BBF6FC}"/>
              </a:ext>
            </a:extLst>
          </p:cNvPr>
          <p:cNvSpPr txBox="1"/>
          <p:nvPr/>
        </p:nvSpPr>
        <p:spPr>
          <a:xfrm>
            <a:off x="427232" y="3490124"/>
            <a:ext cx="5668768" cy="954107"/>
          </a:xfrm>
          <a:prstGeom prst="rect">
            <a:avLst/>
          </a:prstGeom>
          <a:noFill/>
        </p:spPr>
        <p:txBody>
          <a:bodyPr wrap="square" rtlCol="0">
            <a:spAutoFit/>
          </a:bodyPr>
          <a:lstStyle/>
          <a:p>
            <a:r>
              <a:rPr lang="en-US" sz="1400" b="1" dirty="0"/>
              <a:t>Operations Manager: </a:t>
            </a:r>
            <a:r>
              <a:rPr lang="en-US" sz="1400" dirty="0"/>
              <a:t>Specialist responsible for liaising with supervisors and management on agent performance, and with the IT department or third-party suppliers on contact center tools and solutions. This role is most common in large contact centers.</a:t>
            </a:r>
          </a:p>
        </p:txBody>
      </p:sp>
      <p:sp>
        <p:nvSpPr>
          <p:cNvPr id="13" name="TextBox 12">
            <a:extLst>
              <a:ext uri="{FF2B5EF4-FFF2-40B4-BE49-F238E27FC236}">
                <a16:creationId xmlns:a16="http://schemas.microsoft.com/office/drawing/2014/main" id="{F8D30F9C-4722-8E4F-B597-840B914BBA8A}"/>
              </a:ext>
            </a:extLst>
          </p:cNvPr>
          <p:cNvSpPr txBox="1"/>
          <p:nvPr/>
        </p:nvSpPr>
        <p:spPr>
          <a:xfrm>
            <a:off x="427232" y="4505355"/>
            <a:ext cx="5668768" cy="1384995"/>
          </a:xfrm>
          <a:prstGeom prst="rect">
            <a:avLst/>
          </a:prstGeom>
          <a:noFill/>
        </p:spPr>
        <p:txBody>
          <a:bodyPr wrap="square" rtlCol="0">
            <a:spAutoFit/>
          </a:bodyPr>
          <a:lstStyle/>
          <a:p>
            <a:r>
              <a:rPr lang="en-US" sz="1400" b="1" dirty="0"/>
              <a:t>Quality Manager: </a:t>
            </a:r>
            <a:r>
              <a:rPr lang="en-US" sz="1400" dirty="0"/>
              <a:t>Specialist responsible for monitoring and assessing the quality of customer interactions, across all channels. Day-to-day activities may include reviewing transcripts or recordings, designing evaluation programs, delivering feedback to agents, tracking performance against quality metrics, implementing coaching and training initiatives, and reporting on quality to management. </a:t>
            </a:r>
          </a:p>
        </p:txBody>
      </p:sp>
      <p:sp>
        <p:nvSpPr>
          <p:cNvPr id="14" name="TextBox 13">
            <a:extLst>
              <a:ext uri="{FF2B5EF4-FFF2-40B4-BE49-F238E27FC236}">
                <a16:creationId xmlns:a16="http://schemas.microsoft.com/office/drawing/2014/main" id="{B2F72F7A-74F5-294C-8CF4-82DCB51820FF}"/>
              </a:ext>
            </a:extLst>
          </p:cNvPr>
          <p:cNvSpPr txBox="1"/>
          <p:nvPr/>
        </p:nvSpPr>
        <p:spPr>
          <a:xfrm>
            <a:off x="6096000" y="1828562"/>
            <a:ext cx="5668768" cy="1169551"/>
          </a:xfrm>
          <a:prstGeom prst="rect">
            <a:avLst/>
          </a:prstGeom>
          <a:noFill/>
        </p:spPr>
        <p:txBody>
          <a:bodyPr wrap="square" rtlCol="0">
            <a:spAutoFit/>
          </a:bodyPr>
          <a:lstStyle/>
          <a:p>
            <a:r>
              <a:rPr lang="en-US" sz="1400" b="1" dirty="0"/>
              <a:t>Workforce Manager: </a:t>
            </a:r>
            <a:r>
              <a:rPr lang="en-US" sz="1400" dirty="0"/>
              <a:t>Specialist responsible for forecasting demand and volume, creating and maintaining schedules for contact center staff to ensure sufficient coverage, and reporting on overall performance. This position may also be referred to as a Workforce Analyst or Resource Planning Analyst/Manager.</a:t>
            </a:r>
          </a:p>
        </p:txBody>
      </p:sp>
      <p:sp>
        <p:nvSpPr>
          <p:cNvPr id="15" name="TextBox 14">
            <a:extLst>
              <a:ext uri="{FF2B5EF4-FFF2-40B4-BE49-F238E27FC236}">
                <a16:creationId xmlns:a16="http://schemas.microsoft.com/office/drawing/2014/main" id="{044B61DC-189F-E943-9DF5-20151A6F087D}"/>
              </a:ext>
            </a:extLst>
          </p:cNvPr>
          <p:cNvSpPr txBox="1"/>
          <p:nvPr/>
        </p:nvSpPr>
        <p:spPr>
          <a:xfrm>
            <a:off x="6096000" y="3076940"/>
            <a:ext cx="5668768" cy="1600438"/>
          </a:xfrm>
          <a:prstGeom prst="rect">
            <a:avLst/>
          </a:prstGeom>
          <a:noFill/>
        </p:spPr>
        <p:txBody>
          <a:bodyPr wrap="square" rtlCol="0">
            <a:spAutoFit/>
          </a:bodyPr>
          <a:lstStyle/>
          <a:p>
            <a:r>
              <a:rPr lang="en-US" sz="1400" b="1" dirty="0"/>
              <a:t>Learning and Development Manager: </a:t>
            </a:r>
            <a:r>
              <a:rPr lang="en-US" sz="1400" dirty="0"/>
              <a:t>Specialist responsible for improving agent and staff productivity by developing and/or sourcing training and professional development. Day-to-day activities may include conducting needs assessments, developing training programs and objectives, obtaining or creating training materials, delivering training, following up on prior training engagements, and communicating with staff about training events and resources.</a:t>
            </a:r>
          </a:p>
        </p:txBody>
      </p:sp>
      <p:sp>
        <p:nvSpPr>
          <p:cNvPr id="16" name="TextBox 15">
            <a:extLst>
              <a:ext uri="{FF2B5EF4-FFF2-40B4-BE49-F238E27FC236}">
                <a16:creationId xmlns:a16="http://schemas.microsoft.com/office/drawing/2014/main" id="{6AB4E80D-C1B0-4C47-A34C-A3D197FD193B}"/>
              </a:ext>
            </a:extLst>
          </p:cNvPr>
          <p:cNvSpPr txBox="1"/>
          <p:nvPr/>
        </p:nvSpPr>
        <p:spPr>
          <a:xfrm>
            <a:off x="6096000" y="4760644"/>
            <a:ext cx="5668768" cy="523220"/>
          </a:xfrm>
          <a:prstGeom prst="rect">
            <a:avLst/>
          </a:prstGeom>
          <a:noFill/>
        </p:spPr>
        <p:txBody>
          <a:bodyPr wrap="square" rtlCol="0">
            <a:spAutoFit/>
          </a:bodyPr>
          <a:lstStyle/>
          <a:p>
            <a:r>
              <a:rPr lang="en-US" sz="1400" b="1" dirty="0"/>
              <a:t>Trainer: </a:t>
            </a:r>
            <a:r>
              <a:rPr lang="en-US" sz="1400" dirty="0"/>
              <a:t>Specialist responsible for preparing and delivering training to agents and other contact center staff.</a:t>
            </a:r>
          </a:p>
        </p:txBody>
      </p:sp>
    </p:spTree>
    <p:extLst>
      <p:ext uri="{BB962C8B-B14F-4D97-AF65-F5344CB8AC3E}">
        <p14:creationId xmlns:p14="http://schemas.microsoft.com/office/powerpoint/2010/main" val="350725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59A-AC48-EB4B-BED7-F4626277FF36}"/>
              </a:ext>
            </a:extLst>
          </p:cNvPr>
          <p:cNvSpPr>
            <a:spLocks noGrp="1"/>
          </p:cNvSpPr>
          <p:nvPr>
            <p:ph type="title"/>
          </p:nvPr>
        </p:nvSpPr>
        <p:spPr>
          <a:xfrm>
            <a:off x="1718782" y="824136"/>
            <a:ext cx="9408130" cy="915745"/>
          </a:xfrm>
        </p:spPr>
        <p:txBody>
          <a:bodyPr>
            <a:normAutofit/>
          </a:bodyPr>
          <a:lstStyle/>
          <a:p>
            <a:r>
              <a:rPr lang="en-US" dirty="0"/>
              <a:t>Contact Center Roles: Senior Leadership</a:t>
            </a:r>
          </a:p>
        </p:txBody>
      </p:sp>
      <p:sp>
        <p:nvSpPr>
          <p:cNvPr id="5" name="TextBox 4">
            <a:extLst>
              <a:ext uri="{FF2B5EF4-FFF2-40B4-BE49-F238E27FC236}">
                <a16:creationId xmlns:a16="http://schemas.microsoft.com/office/drawing/2014/main" id="{700E2399-6325-5640-9D94-587AEA6CFE7A}"/>
              </a:ext>
            </a:extLst>
          </p:cNvPr>
          <p:cNvSpPr txBox="1"/>
          <p:nvPr/>
        </p:nvSpPr>
        <p:spPr>
          <a:xfrm>
            <a:off x="427233" y="1951833"/>
            <a:ext cx="5486400" cy="1569660"/>
          </a:xfrm>
          <a:prstGeom prst="rect">
            <a:avLst/>
          </a:prstGeom>
          <a:noFill/>
        </p:spPr>
        <p:txBody>
          <a:bodyPr wrap="square" rtlCol="0">
            <a:spAutoFit/>
          </a:bodyPr>
          <a:lstStyle/>
          <a:p>
            <a:r>
              <a:rPr lang="en-US" sz="1600" b="1" dirty="0"/>
              <a:t>Contact Center Director: </a:t>
            </a:r>
            <a:r>
              <a:rPr lang="en-US" sz="1600" dirty="0"/>
              <a:t>Senior leader responsible for setting the contact center's strategy and communicating the vision for delivering on that strategy. Day-to-day activities may include budget management, sourcing new tools and solutions, overseeing recruitment and scheduling, and ensuring all KPIs are met or exceeded.</a:t>
            </a:r>
          </a:p>
        </p:txBody>
      </p:sp>
      <p:sp>
        <p:nvSpPr>
          <p:cNvPr id="6" name="TextBox 5">
            <a:extLst>
              <a:ext uri="{FF2B5EF4-FFF2-40B4-BE49-F238E27FC236}">
                <a16:creationId xmlns:a16="http://schemas.microsoft.com/office/drawing/2014/main" id="{9C6A703E-0CAE-BA4B-B8EA-03E055F3DACA}"/>
              </a:ext>
            </a:extLst>
          </p:cNvPr>
          <p:cNvSpPr txBox="1"/>
          <p:nvPr/>
        </p:nvSpPr>
        <p:spPr>
          <a:xfrm>
            <a:off x="6097712" y="1951833"/>
            <a:ext cx="5486400" cy="2308324"/>
          </a:xfrm>
          <a:prstGeom prst="rect">
            <a:avLst/>
          </a:prstGeom>
          <a:noFill/>
        </p:spPr>
        <p:txBody>
          <a:bodyPr wrap="square" rtlCol="0">
            <a:spAutoFit/>
          </a:bodyPr>
          <a:lstStyle/>
          <a:p>
            <a:r>
              <a:rPr lang="en-US" sz="1600" b="1" dirty="0"/>
              <a:t>Customer Service Director: </a:t>
            </a:r>
            <a:r>
              <a:rPr lang="en-US" sz="1600" dirty="0"/>
              <a:t>Senior leader who oversees the customer service business area and is responsible for setting an overall strategy and communicating the vision for delivering on that strategy. Day-to-day activities may include regular meetings with team leadership to communicate business priorities, coaching and developing a robust management team, tracking performance and reporting to executives and stakeholders, managing budgets and forecasting, and building a positive, productive culture.</a:t>
            </a:r>
          </a:p>
        </p:txBody>
      </p:sp>
      <p:pic>
        <p:nvPicPr>
          <p:cNvPr id="7" name="Picture 6">
            <a:extLst>
              <a:ext uri="{FF2B5EF4-FFF2-40B4-BE49-F238E27FC236}">
                <a16:creationId xmlns:a16="http://schemas.microsoft.com/office/drawing/2014/main" id="{E746DCA0-8BBD-9F43-A9E2-06A30804F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33" y="380145"/>
            <a:ext cx="1097280" cy="1097280"/>
          </a:xfrm>
          <a:prstGeom prst="rect">
            <a:avLst/>
          </a:prstGeom>
        </p:spPr>
      </p:pic>
    </p:spTree>
    <p:extLst>
      <p:ext uri="{BB962C8B-B14F-4D97-AF65-F5344CB8AC3E}">
        <p14:creationId xmlns:p14="http://schemas.microsoft.com/office/powerpoint/2010/main" val="24403433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ICMI 2020 Colors">
      <a:dk1>
        <a:srgbClr val="000000"/>
      </a:dk1>
      <a:lt1>
        <a:srgbClr val="FFFFFF"/>
      </a:lt1>
      <a:dk2>
        <a:srgbClr val="44546A"/>
      </a:dk2>
      <a:lt2>
        <a:srgbClr val="E7E6E6"/>
      </a:lt2>
      <a:accent1>
        <a:srgbClr val="173D6E"/>
      </a:accent1>
      <a:accent2>
        <a:srgbClr val="3C7ABE"/>
      </a:accent2>
      <a:accent3>
        <a:srgbClr val="4DC8EF"/>
      </a:accent3>
      <a:accent4>
        <a:srgbClr val="45C1C2"/>
      </a:accent4>
      <a:accent5>
        <a:srgbClr val="E11A8F"/>
      </a:accent5>
      <a:accent6>
        <a:srgbClr val="FAD634"/>
      </a:accent6>
      <a:hlink>
        <a:srgbClr val="3C7ABE"/>
      </a:hlink>
      <a:folHlink>
        <a:srgbClr val="45C1C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ICMI 2020 Colors">
      <a:dk1>
        <a:srgbClr val="000000"/>
      </a:dk1>
      <a:lt1>
        <a:srgbClr val="FFFFFF"/>
      </a:lt1>
      <a:dk2>
        <a:srgbClr val="44546A"/>
      </a:dk2>
      <a:lt2>
        <a:srgbClr val="E7E6E6"/>
      </a:lt2>
      <a:accent1>
        <a:srgbClr val="173D6E"/>
      </a:accent1>
      <a:accent2>
        <a:srgbClr val="3C7ABE"/>
      </a:accent2>
      <a:accent3>
        <a:srgbClr val="4DC8EF"/>
      </a:accent3>
      <a:accent4>
        <a:srgbClr val="45C1C2"/>
      </a:accent4>
      <a:accent5>
        <a:srgbClr val="E11A8F"/>
      </a:accent5>
      <a:accent6>
        <a:srgbClr val="FAD634"/>
      </a:accent6>
      <a:hlink>
        <a:srgbClr val="3C7ABE"/>
      </a:hlink>
      <a:folHlink>
        <a:srgbClr val="45C1C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ICMI 2020 Colors">
      <a:dk1>
        <a:srgbClr val="000000"/>
      </a:dk1>
      <a:lt1>
        <a:srgbClr val="FFFFFF"/>
      </a:lt1>
      <a:dk2>
        <a:srgbClr val="44546A"/>
      </a:dk2>
      <a:lt2>
        <a:srgbClr val="E7E6E6"/>
      </a:lt2>
      <a:accent1>
        <a:srgbClr val="173D6E"/>
      </a:accent1>
      <a:accent2>
        <a:srgbClr val="3C7ABE"/>
      </a:accent2>
      <a:accent3>
        <a:srgbClr val="4DC8EF"/>
      </a:accent3>
      <a:accent4>
        <a:srgbClr val="45C1C2"/>
      </a:accent4>
      <a:accent5>
        <a:srgbClr val="E11A8F"/>
      </a:accent5>
      <a:accent6>
        <a:srgbClr val="FAD634"/>
      </a:accent6>
      <a:hlink>
        <a:srgbClr val="3C7ABE"/>
      </a:hlink>
      <a:folHlink>
        <a:srgbClr val="45C1C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ICMI 2020 Colors">
      <a:dk1>
        <a:srgbClr val="000000"/>
      </a:dk1>
      <a:lt1>
        <a:srgbClr val="FFFFFF"/>
      </a:lt1>
      <a:dk2>
        <a:srgbClr val="44546A"/>
      </a:dk2>
      <a:lt2>
        <a:srgbClr val="E7E6E6"/>
      </a:lt2>
      <a:accent1>
        <a:srgbClr val="173D6E"/>
      </a:accent1>
      <a:accent2>
        <a:srgbClr val="3C7ABE"/>
      </a:accent2>
      <a:accent3>
        <a:srgbClr val="4DC8EF"/>
      </a:accent3>
      <a:accent4>
        <a:srgbClr val="45C1C2"/>
      </a:accent4>
      <a:accent5>
        <a:srgbClr val="E11A8F"/>
      </a:accent5>
      <a:accent6>
        <a:srgbClr val="FAD634"/>
      </a:accent6>
      <a:hlink>
        <a:srgbClr val="3C7ABE"/>
      </a:hlink>
      <a:folHlink>
        <a:srgbClr val="45C1C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ICMI 2020 Colors">
      <a:dk1>
        <a:srgbClr val="000000"/>
      </a:dk1>
      <a:lt1>
        <a:srgbClr val="FFFFFF"/>
      </a:lt1>
      <a:dk2>
        <a:srgbClr val="44546A"/>
      </a:dk2>
      <a:lt2>
        <a:srgbClr val="E7E6E6"/>
      </a:lt2>
      <a:accent1>
        <a:srgbClr val="173D6E"/>
      </a:accent1>
      <a:accent2>
        <a:srgbClr val="3C7ABE"/>
      </a:accent2>
      <a:accent3>
        <a:srgbClr val="4DC8EF"/>
      </a:accent3>
      <a:accent4>
        <a:srgbClr val="45C1C2"/>
      </a:accent4>
      <a:accent5>
        <a:srgbClr val="E11A8F"/>
      </a:accent5>
      <a:accent6>
        <a:srgbClr val="FAD634"/>
      </a:accent6>
      <a:hlink>
        <a:srgbClr val="3C7ABE"/>
      </a:hlink>
      <a:folHlink>
        <a:srgbClr val="45C1C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DD4C3D9C6A8144BEF9EAE6031BAF93" ma:contentTypeVersion="13" ma:contentTypeDescription="Create a new document." ma:contentTypeScope="" ma:versionID="0729ab749714952f95ed50ab9375c3b6">
  <xsd:schema xmlns:xsd="http://www.w3.org/2001/XMLSchema" xmlns:xs="http://www.w3.org/2001/XMLSchema" xmlns:p="http://schemas.microsoft.com/office/2006/metadata/properties" xmlns:ns3="7c178497-7079-4432-9951-d66fe71c76ec" xmlns:ns4="c3e16cc5-92c3-4e75-8d40-213e0260b677" targetNamespace="http://schemas.microsoft.com/office/2006/metadata/properties" ma:root="true" ma:fieldsID="45092b8055ff8109ebc10694976f1155" ns3:_="" ns4:_="">
    <xsd:import namespace="7c178497-7079-4432-9951-d66fe71c76ec"/>
    <xsd:import namespace="c3e16cc5-92c3-4e75-8d40-213e0260b67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78497-7079-4432-9951-d66fe71c76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e16cc5-92c3-4e75-8d40-213e0260b6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13245D-C32F-4A25-875C-DA860233C1EE}">
  <ds:schemaRefs>
    <ds:schemaRef ds:uri="http://purl.org/dc/elements/1.1/"/>
    <ds:schemaRef ds:uri="http://schemas.microsoft.com/office/2006/documentManagement/types"/>
    <ds:schemaRef ds:uri="http://schemas.microsoft.com/office/infopath/2007/PartnerControls"/>
    <ds:schemaRef ds:uri="http://purl.org/dc/dcmitype/"/>
    <ds:schemaRef ds:uri="http://purl.org/dc/terms/"/>
    <ds:schemaRef ds:uri="c3e16cc5-92c3-4e75-8d40-213e0260b677"/>
    <ds:schemaRef ds:uri="http://schemas.openxmlformats.org/package/2006/metadata/core-properties"/>
    <ds:schemaRef ds:uri="7c178497-7079-4432-9951-d66fe71c76e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B220BAC-D84E-471B-8282-65084BA30360}">
  <ds:schemaRefs>
    <ds:schemaRef ds:uri="http://schemas.microsoft.com/sharepoint/v3/contenttype/forms"/>
  </ds:schemaRefs>
</ds:datastoreItem>
</file>

<file path=customXml/itemProps3.xml><?xml version="1.0" encoding="utf-8"?>
<ds:datastoreItem xmlns:ds="http://schemas.openxmlformats.org/officeDocument/2006/customXml" ds:itemID="{378D3FD1-03A7-41F5-9120-EAC8924D47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78497-7079-4432-9951-d66fe71c76ec"/>
    <ds:schemaRef ds:uri="c3e16cc5-92c3-4e75-8d40-213e0260b6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7331</TotalTime>
  <Words>2231</Words>
  <Application>Microsoft Macintosh PowerPoint</Application>
  <PresentationFormat>Widescreen</PresentationFormat>
  <Paragraphs>265</Paragraphs>
  <Slides>48</Slides>
  <Notes>7</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48</vt:i4>
      </vt:variant>
    </vt:vector>
  </HeadingPairs>
  <TitlesOfParts>
    <vt:vector size="60" baseType="lpstr">
      <vt:lpstr>Arial</vt:lpstr>
      <vt:lpstr>Avenir Next</vt:lpstr>
      <vt:lpstr>Calibri</vt:lpstr>
      <vt:lpstr>Calibri Light</vt:lpstr>
      <vt:lpstr>Courier New</vt:lpstr>
      <vt:lpstr>Custom Design</vt:lpstr>
      <vt:lpstr>5_Custom Design</vt:lpstr>
      <vt:lpstr>2_Custom Design</vt:lpstr>
      <vt:lpstr>1_Custom Design</vt:lpstr>
      <vt:lpstr>4_Custom Design</vt:lpstr>
      <vt:lpstr>2_Office Theme</vt:lpstr>
      <vt:lpstr>3_Custom Design</vt:lpstr>
      <vt:lpstr>PowerPoint Presentation</vt:lpstr>
      <vt:lpstr>PowerPoint Presentation</vt:lpstr>
      <vt:lpstr>Key Findings</vt:lpstr>
      <vt:lpstr>Key Findings</vt:lpstr>
      <vt:lpstr>Key Findings</vt:lpstr>
      <vt:lpstr>PowerPoint Presentation</vt:lpstr>
      <vt:lpstr>Contact Center Roles:  Agents + Supervisors</vt:lpstr>
      <vt:lpstr>Contact Center Roles:  General + Specialist Management</vt:lpstr>
      <vt:lpstr>Contact Center Roles: Senior Leadership</vt:lpstr>
      <vt:lpstr>Turnover</vt:lpstr>
      <vt:lpstr>Tenure by Role</vt:lpstr>
      <vt:lpstr>PowerPoint Presentation</vt:lpstr>
      <vt:lpstr>PowerPoint Presentation</vt:lpstr>
      <vt:lpstr>Salary by Role</vt:lpstr>
      <vt:lpstr>PowerPoint Presentation</vt:lpstr>
      <vt:lpstr>Compensation Strategies</vt:lpstr>
      <vt:lpstr>PowerPoint Presentation</vt:lpstr>
      <vt:lpstr>PowerPoint Presentation</vt:lpstr>
      <vt:lpstr>Top 10 Metrics</vt:lpstr>
      <vt:lpstr>Channel Strategy</vt:lpstr>
      <vt:lpstr>PowerPoint Presentation</vt:lpstr>
      <vt:lpstr>Responsibility + Frequency</vt:lpstr>
      <vt:lpstr>Quality Management Outcomes</vt:lpstr>
      <vt:lpstr>PowerPoint Presentation</vt:lpstr>
      <vt:lpstr>PowerPoint Presentation</vt:lpstr>
      <vt:lpstr>Training Time</vt:lpstr>
      <vt:lpstr>Agent Training</vt:lpstr>
      <vt:lpstr>Supervisor Training</vt:lpstr>
      <vt:lpstr>PowerPoint Presentation</vt:lpstr>
      <vt:lpstr>Outsourced Services + Interactions</vt:lpstr>
      <vt:lpstr>Reasons to Outsource (or Consider Outsourcing)</vt:lpstr>
      <vt:lpstr>Reasons Not to Outsource More (or At All)</vt:lpstr>
      <vt:lpstr>Benefits from Outsourcing</vt:lpstr>
      <vt:lpstr>Challenges with Outsourcing</vt:lpstr>
      <vt:lpstr>PowerPoint Presentation</vt:lpstr>
      <vt:lpstr>Technologies, Tools, and Solutions (A-N)</vt:lpstr>
      <vt:lpstr>Technologies, Tools, and Solutions (O-Z)</vt:lpstr>
      <vt:lpstr>Top 5 Workforce Management Tools</vt:lpstr>
      <vt:lpstr>Top 5 Customer Relationship Management Tools</vt:lpstr>
      <vt:lpstr>Top 5 Omnichannel Tools</vt:lpstr>
      <vt:lpstr>Factors Motivating Implementations and Upgrades</vt:lpstr>
      <vt:lpstr>Average Length of Procurement Cycle*</vt:lpstr>
      <vt:lpstr>PowerPoint Presentation</vt:lpstr>
      <vt:lpstr>PowerPoint Presentation</vt:lpstr>
      <vt:lpstr>Contact Center + Company Size</vt:lpstr>
      <vt:lpstr>Role + Function</vt:lpstr>
      <vt:lpstr>Area + Type of Service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Shaughnessy, Marty</dc:creator>
  <cp:lastModifiedBy>Selva, Megan</cp:lastModifiedBy>
  <cp:revision>63</cp:revision>
  <dcterms:created xsi:type="dcterms:W3CDTF">2020-05-05T20:48:14Z</dcterms:created>
  <dcterms:modified xsi:type="dcterms:W3CDTF">2021-11-01T23:41:40Z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2020-05-05T20:48:15Z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d45f86c0-c8fd-4e79-bc74-000004c1b5c0</vt:lpwstr>
  </property>
  <property fmtid="{D5CDD505-2E9C-101B-9397-08002B2CF9AE}" pid="8" name="MSIP_Label_2bbab825-a111-45e4-86a1-18cee0005896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Information Classification: General</vt:lpwstr>
  </property>
  <property fmtid="{D5CDD505-2E9C-101B-9397-08002B2CF9AE}" pid="11" name="ContentTypeId">
    <vt:lpwstr>0x010100BDDD4C3D9C6A8144BEF9EAE6031BAF93</vt:lpwstr>
  </property>
</Properties>
</file>